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71" r:id="rId14"/>
    <p:sldId id="269" r:id="rId15"/>
    <p:sldId id="278" r:id="rId16"/>
    <p:sldId id="279" r:id="rId17"/>
    <p:sldId id="280" r:id="rId18"/>
    <p:sldId id="281" r:id="rId19"/>
    <p:sldId id="282" r:id="rId20"/>
    <p:sldId id="284" r:id="rId21"/>
    <p:sldId id="283" r:id="rId22"/>
    <p:sldId id="285" r:id="rId23"/>
    <p:sldId id="286" r:id="rId24"/>
    <p:sldId id="270" r:id="rId25"/>
    <p:sldId id="272" r:id="rId26"/>
    <p:sldId id="273" r:id="rId27"/>
    <p:sldId id="274" r:id="rId28"/>
    <p:sldId id="275" r:id="rId29"/>
    <p:sldId id="276" r:id="rId30"/>
    <p:sldId id="277" r:id="rId31"/>
    <p:sldId id="287" r:id="rId32"/>
    <p:sldId id="288" r:id="rId3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915"/>
  </p:normalViewPr>
  <p:slideViewPr>
    <p:cSldViewPr snapToGrid="0" snapToObjects="1">
      <p:cViewPr>
        <p:scale>
          <a:sx n="104" d="100"/>
          <a:sy n="104" d="100"/>
        </p:scale>
        <p:origin x="800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97F829-24D1-0541-91F6-4535AD3F9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875E01C-E65F-1D47-A12A-D1708F720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67F0453-AF09-404B-B763-31405BC9F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BA648-3741-144A-AD3F-510028CF5112}" type="datetimeFigureOut">
              <a:rPr kumimoji="1" lang="ja-JP" altLang="en-US" smtClean="0"/>
              <a:t>2021/7/9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5F4FB94-27A1-714D-B36B-62931D09A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95DE24E-E3B3-7D4F-8B8E-0710A72E9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A083-A387-BD43-9032-0C599B6B24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7083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FE2B6A-BDAD-554C-A756-8D9C28494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5583400-C7DD-7D4E-AEC7-1E5020BADE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7352675-A2B8-DC48-8DBA-441C54CCC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BA648-3741-144A-AD3F-510028CF5112}" type="datetimeFigureOut">
              <a:rPr kumimoji="1" lang="ja-JP" altLang="en-US" smtClean="0"/>
              <a:t>2021/7/9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DDE3602-F383-F14C-AC5E-1CBB548D6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EE59D0-2798-414D-8596-54CC361AB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A083-A387-BD43-9032-0C599B6B24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780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AC822123-F8E1-C042-B12B-061D748580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327CCDA-48EF-F146-AAB3-1DCA13FFF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21BF450-61DB-FA4D-A208-8F991B744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BA648-3741-144A-AD3F-510028CF5112}" type="datetimeFigureOut">
              <a:rPr kumimoji="1" lang="ja-JP" altLang="en-US" smtClean="0"/>
              <a:t>2021/7/9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1C5B6CE-7A9C-8142-8840-6C372C017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FD828A-FA05-EC4A-8333-A0574CACC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A083-A387-BD43-9032-0C599B6B24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8951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6097B3-65C0-294D-9124-67C81D039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0CCF2AC-34C6-2C4E-8493-9DC516D8E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6F11D4-7C84-3F4A-A9AC-ECBB6123A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BA648-3741-144A-AD3F-510028CF5112}" type="datetimeFigureOut">
              <a:rPr kumimoji="1" lang="ja-JP" altLang="en-US" smtClean="0"/>
              <a:t>2021/7/9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C434B9F-A586-5A40-AE02-06FA865C6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174158-99A6-9943-A693-D5A6AB34D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A083-A387-BD43-9032-0C599B6B24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051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4E12BB-7EE5-7443-A5C5-85A617026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2DCFFAD-6F1D-C84C-9952-74C75B38A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84A8ADA-3620-B948-856A-D9FC6FF41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BA648-3741-144A-AD3F-510028CF5112}" type="datetimeFigureOut">
              <a:rPr kumimoji="1" lang="ja-JP" altLang="en-US" smtClean="0"/>
              <a:t>2021/7/9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928E5EC-03ED-F444-A9AA-FA95B849D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08B6F23-7789-EA47-B27A-5A7B43A1F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A083-A387-BD43-9032-0C599B6B24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4404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9FB3A0-5380-9549-879A-3E14B22B0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91EDFCC-800C-3C4C-BF27-8ABE3F2189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BC1BD98-6637-2B44-9961-3ED942BD6B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4B6957C-385E-2648-B434-C06F2CAE4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BA648-3741-144A-AD3F-510028CF5112}" type="datetimeFigureOut">
              <a:rPr kumimoji="1" lang="ja-JP" altLang="en-US" smtClean="0"/>
              <a:t>2021/7/9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34BF180-51E4-2A42-9769-566E0BB52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8EBAEEE-9250-7448-A4EA-DAC804402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A083-A387-BD43-9032-0C599B6B24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5586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33638E-B70A-5F46-98E6-C051F77D6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CD9C5A4-5D04-4E43-90A3-BC7FE4F79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5079686-FC55-4E47-BD4B-CAF4AC4C4B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EAA6D62-F9CE-2641-88EF-8CC2CD4E18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DBA50BB-5B45-0D42-995D-8CE474D23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512405B-B229-084C-9182-768E0FA2B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BA648-3741-144A-AD3F-510028CF5112}" type="datetimeFigureOut">
              <a:rPr kumimoji="1" lang="ja-JP" altLang="en-US" smtClean="0"/>
              <a:t>2021/7/9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91326FE-A7CC-1D4C-A803-CF0D40357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BA67721-9CE9-CB4C-8A5F-42E0E1B66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A083-A387-BD43-9032-0C599B6B24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2872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A71CF3-C9E5-4D46-963F-1E080C67D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FBA1632-47E8-FB44-9527-072F200CD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BA648-3741-144A-AD3F-510028CF5112}" type="datetimeFigureOut">
              <a:rPr kumimoji="1" lang="ja-JP" altLang="en-US" smtClean="0"/>
              <a:t>2021/7/9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4DC404F-297F-3C48-8F01-073CFEFD6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1A2C7FE-1191-B442-8CD5-18479DD03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A083-A387-BD43-9032-0C599B6B24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9510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3618F8F-D8CC-6546-85A5-6A252FC98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BA648-3741-144A-AD3F-510028CF5112}" type="datetimeFigureOut">
              <a:rPr kumimoji="1" lang="ja-JP" altLang="en-US" smtClean="0"/>
              <a:t>2021/7/9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98C9BCF-30F0-CF40-AC9F-6DB08F3B8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C34BAC7-F0FC-994B-AC66-545EFB84E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A083-A387-BD43-9032-0C599B6B24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4736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B6131D-768A-3143-8B7D-B28980A06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E8EF15-84FF-0849-A966-30EAC314A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4C738CC-C842-2349-8AFF-045A991AD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A36A7A6-23CB-2D49-85F3-53E267860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BA648-3741-144A-AD3F-510028CF5112}" type="datetimeFigureOut">
              <a:rPr kumimoji="1" lang="ja-JP" altLang="en-US" smtClean="0"/>
              <a:t>2021/7/9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BB6F7DD-E582-9A4B-8818-31E345CF9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2CDEC3F-76CF-D940-A1A5-0367037D8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A083-A387-BD43-9032-0C599B6B24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0881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6995B8-3198-1641-AD13-0C5B146A3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AEBA656-7CDA-0640-95A1-5DCFA005C1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B84DEF3-C35F-EE45-9490-92C46BAFA1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DE91590-E525-8943-98DA-AA73973A8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BA648-3741-144A-AD3F-510028CF5112}" type="datetimeFigureOut">
              <a:rPr kumimoji="1" lang="ja-JP" altLang="en-US" smtClean="0"/>
              <a:t>2021/7/9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D39519D-9957-0F4B-AACF-A0957B88D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D2469B0-BADC-C748-A382-516FE8D85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EA083-A387-BD43-9032-0C599B6B24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3558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410D77A-1A31-8648-A57B-925DAF3C2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A093EF1-2599-624E-BCE7-95F0D5862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4C61237-B961-E247-B234-17348B53B1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BA648-3741-144A-AD3F-510028CF5112}" type="datetimeFigureOut">
              <a:rPr kumimoji="1" lang="ja-JP" altLang="en-US" smtClean="0"/>
              <a:t>2021/7/9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D96EB71-6A4C-234C-BBD5-0989F4FA7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F7273C1-009F-FE4A-9E99-0A18E614C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7EA083-A387-BD43-9032-0C599B6B24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1730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E7AD1C-ED4C-CD47-83D9-92B68DCB09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/>
              <a:t>進捗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A7F80DC-E8D7-D64D-A8DE-6E0EEBBA09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ja-JP" dirty="0"/>
          </a:p>
          <a:p>
            <a:r>
              <a:rPr lang="ja-JP" altLang="en-US" sz="3200"/>
              <a:t>熊田　匡仁</a:t>
            </a:r>
            <a:endParaRPr kumimoji="1" lang="ja-JP" altLang="en-US" sz="3200"/>
          </a:p>
        </p:txBody>
      </p:sp>
    </p:spTree>
    <p:extLst>
      <p:ext uri="{BB962C8B-B14F-4D97-AF65-F5344CB8AC3E}">
        <p14:creationId xmlns:p14="http://schemas.microsoft.com/office/powerpoint/2010/main" val="3261561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09765D-D973-D148-AB22-A7A5F2C07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Optuna</a:t>
            </a:r>
            <a:r>
              <a:rPr lang="ja-JP" altLang="en-US"/>
              <a:t>によるパラメータチューニング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1011442-9687-6C4E-B727-BC5E7A6A886F}"/>
              </a:ext>
            </a:extLst>
          </p:cNvPr>
          <p:cNvSpPr txBox="1"/>
          <p:nvPr/>
        </p:nvSpPr>
        <p:spPr>
          <a:xfrm>
            <a:off x="761963" y="1635598"/>
            <a:ext cx="86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SV</a:t>
            </a:r>
            <a:r>
              <a:rPr kumimoji="1" lang="en-US" altLang="ja-JP" sz="2400" dirty="0"/>
              <a:t>M</a:t>
            </a:r>
            <a:endParaRPr kumimoji="1" lang="ja-JP" altLang="en-US" sz="2400"/>
          </a:p>
        </p:txBody>
      </p:sp>
      <p:pic>
        <p:nvPicPr>
          <p:cNvPr id="11" name="図 10" descr="グラフ, レーダー チャート&#10;&#10;自動的に生成された説明">
            <a:extLst>
              <a:ext uri="{FF2B5EF4-FFF2-40B4-BE49-F238E27FC236}">
                <a16:creationId xmlns:a16="http://schemas.microsoft.com/office/drawing/2014/main" id="{2F30F30F-0B70-0747-A616-BAF50DB87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36" y="2362360"/>
            <a:ext cx="5441757" cy="3886969"/>
          </a:xfrm>
          <a:prstGeom prst="rect">
            <a:avLst/>
          </a:prstGeom>
        </p:spPr>
      </p:pic>
      <p:pic>
        <p:nvPicPr>
          <p:cNvPr id="13" name="図 12" descr="グラフ, 散布図&#10;&#10;自動的に生成された説明">
            <a:extLst>
              <a:ext uri="{FF2B5EF4-FFF2-40B4-BE49-F238E27FC236}">
                <a16:creationId xmlns:a16="http://schemas.microsoft.com/office/drawing/2014/main" id="{DACBBCC6-BBE9-B74A-B632-1DEA292B6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909" y="2501224"/>
            <a:ext cx="5247349" cy="374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22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B2BBEB-1B6C-C546-B6B6-D0D2D564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パラメータチューニング結果</a:t>
            </a:r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9DF67A8-6D24-4D4B-A2B0-D4C983614CA0}"/>
              </a:ext>
            </a:extLst>
          </p:cNvPr>
          <p:cNvSpPr/>
          <p:nvPr/>
        </p:nvSpPr>
        <p:spPr>
          <a:xfrm>
            <a:off x="30479" y="1690688"/>
            <a:ext cx="1213104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dirty="0"/>
              <a:t>--------------best parameter------------------</a:t>
            </a:r>
          </a:p>
          <a:p>
            <a:endParaRPr lang="en" altLang="ja-JP" dirty="0"/>
          </a:p>
          <a:p>
            <a:r>
              <a:rPr lang="en" altLang="ja-JP" dirty="0"/>
              <a:t>rf_best_param_v1: {'</a:t>
            </a:r>
            <a:r>
              <a:rPr lang="en" altLang="ja-JP" dirty="0" err="1"/>
              <a:t>max_depth</a:t>
            </a:r>
            <a:r>
              <a:rPr lang="en" altLang="ja-JP" dirty="0"/>
              <a:t>': 6, '</a:t>
            </a:r>
            <a:r>
              <a:rPr lang="en" altLang="ja-JP" dirty="0" err="1"/>
              <a:t>min_samples_leaf</a:t>
            </a:r>
            <a:r>
              <a:rPr lang="en" altLang="ja-JP" dirty="0"/>
              <a:t>': 3, '</a:t>
            </a:r>
            <a:r>
              <a:rPr lang="en" altLang="ja-JP" dirty="0" err="1"/>
              <a:t>max_features</a:t>
            </a:r>
            <a:r>
              <a:rPr lang="en" altLang="ja-JP" dirty="0"/>
              <a:t>': 19}</a:t>
            </a:r>
          </a:p>
          <a:p>
            <a:r>
              <a:rPr lang="en" altLang="ja-JP" dirty="0"/>
              <a:t>xgb_best_param_v1: {'</a:t>
            </a:r>
            <a:r>
              <a:rPr lang="en" altLang="ja-JP" dirty="0" err="1"/>
              <a:t>max_depth</a:t>
            </a:r>
            <a:r>
              <a:rPr lang="en" altLang="ja-JP" dirty="0"/>
              <a:t>': 3, '</a:t>
            </a:r>
            <a:r>
              <a:rPr lang="en" altLang="ja-JP" dirty="0" err="1"/>
              <a:t>learning_rate</a:t>
            </a:r>
            <a:r>
              <a:rPr lang="en" altLang="ja-JP" dirty="0"/>
              <a:t>': 0.012358988818994734, 'subsample': 0.12264519041663569, 'gamma': 0.29696885408243673, '</a:t>
            </a:r>
            <a:r>
              <a:rPr lang="en" altLang="ja-JP" dirty="0" err="1"/>
              <a:t>n_estimators</a:t>
            </a:r>
            <a:r>
              <a:rPr lang="en" altLang="ja-JP" dirty="0"/>
              <a:t>': 6161}</a:t>
            </a:r>
          </a:p>
          <a:p>
            <a:r>
              <a:rPr lang="en" altLang="ja-JP" dirty="0"/>
              <a:t>lgbm_best_param_v1: {'</a:t>
            </a:r>
            <a:r>
              <a:rPr lang="en" altLang="ja-JP" dirty="0" err="1"/>
              <a:t>max_depth</a:t>
            </a:r>
            <a:r>
              <a:rPr lang="en" altLang="ja-JP" dirty="0"/>
              <a:t>': 3, '</a:t>
            </a:r>
            <a:r>
              <a:rPr lang="en" altLang="ja-JP" dirty="0" err="1"/>
              <a:t>num_leaves</a:t>
            </a:r>
            <a:r>
              <a:rPr lang="en" altLang="ja-JP" dirty="0"/>
              <a:t>': 42, '</a:t>
            </a:r>
            <a:r>
              <a:rPr lang="en" altLang="ja-JP" dirty="0" err="1"/>
              <a:t>learning_rate</a:t>
            </a:r>
            <a:r>
              <a:rPr lang="en" altLang="ja-JP" dirty="0"/>
              <a:t>': 0.029046530440005318, '</a:t>
            </a:r>
            <a:r>
              <a:rPr lang="en" altLang="ja-JP" dirty="0" err="1"/>
              <a:t>n_estimators</a:t>
            </a:r>
            <a:r>
              <a:rPr lang="en" altLang="ja-JP" dirty="0"/>
              <a:t>': 2593, '</a:t>
            </a:r>
            <a:r>
              <a:rPr lang="en" altLang="ja-JP" dirty="0" err="1"/>
              <a:t>colsample_bytree</a:t>
            </a:r>
            <a:r>
              <a:rPr lang="en" altLang="ja-JP" dirty="0"/>
              <a:t>': 0.4932585274242707}</a:t>
            </a:r>
          </a:p>
          <a:p>
            <a:r>
              <a:rPr lang="en" altLang="ja-JP" dirty="0"/>
              <a:t>svm_best_param_v1: {'C': 6.042284497873208, 'gamma': 0.035141549149589654, 'kernel': '</a:t>
            </a:r>
            <a:r>
              <a:rPr lang="en" altLang="ja-JP" dirty="0" err="1"/>
              <a:t>rbf</a:t>
            </a:r>
            <a:r>
              <a:rPr lang="en" altLang="ja-JP" dirty="0"/>
              <a:t>'}</a:t>
            </a:r>
          </a:p>
          <a:p>
            <a:endParaRPr lang="en" altLang="ja-JP" dirty="0"/>
          </a:p>
          <a:p>
            <a:r>
              <a:rPr lang="en" altLang="ja-JP" dirty="0"/>
              <a:t>--------------Predict test data using best parameter------------------</a:t>
            </a:r>
          </a:p>
          <a:p>
            <a:endParaRPr lang="en" altLang="ja-JP" dirty="0"/>
          </a:p>
          <a:p>
            <a:r>
              <a:rPr lang="en" altLang="ja-JP" dirty="0"/>
              <a:t>rf: 0.4827586206896552</a:t>
            </a:r>
          </a:p>
          <a:p>
            <a:r>
              <a:rPr lang="en" altLang="ja-JP" dirty="0" err="1"/>
              <a:t>xgb</a:t>
            </a:r>
            <a:r>
              <a:rPr lang="en" altLang="ja-JP" dirty="0"/>
              <a:t>: 0.606060606060606</a:t>
            </a:r>
          </a:p>
          <a:p>
            <a:r>
              <a:rPr lang="en" altLang="ja-JP" dirty="0" err="1"/>
              <a:t>lgbm</a:t>
            </a:r>
            <a:r>
              <a:rPr lang="en" altLang="ja-JP" dirty="0"/>
              <a:t>: 0.6285714285714287</a:t>
            </a:r>
          </a:p>
          <a:p>
            <a:r>
              <a:rPr lang="en" altLang="ja-JP" dirty="0" err="1"/>
              <a:t>svm</a:t>
            </a:r>
            <a:r>
              <a:rPr lang="en" altLang="ja-JP" dirty="0"/>
              <a:t>: 0.7096774193548387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83241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15AAC9-6A7C-7642-8968-3C247EF45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学習結果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F5CA746-2C86-E24D-869D-A6C21B474330}"/>
              </a:ext>
            </a:extLst>
          </p:cNvPr>
          <p:cNvSpPr/>
          <p:nvPr/>
        </p:nvSpPr>
        <p:spPr>
          <a:xfrm>
            <a:off x="250785" y="1811850"/>
            <a:ext cx="116904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Predict</a:t>
            </a:r>
          </a:p>
          <a:p>
            <a:r>
              <a:rPr lang="ja-JP" altLang="en-US"/>
              <a:t>Random Forest predict: [0 0 0 0 0 0 0 1 1 0 1 0 0 0 0 0 1 0 0 0 1 0 0 0 0 1 0 1 1 0 0 1 1 0 0 1]</a:t>
            </a:r>
          </a:p>
          <a:p>
            <a:r>
              <a:rPr lang="ja-JP" altLang="en-US"/>
              <a:t>XgBoost predict: </a:t>
            </a:r>
            <a:r>
              <a:rPr lang="en-US" altLang="ja-JP" dirty="0"/>
              <a:t>           </a:t>
            </a:r>
            <a:r>
              <a:rPr lang="ja-JP" altLang="en-US"/>
              <a:t>[0 0 0 0 0 0 1 1 1 0 1 0 0 0 1 0 1 1 0 0 1 0 0 0 0 1 0 1 1 0 1 1 1 1 0 0]</a:t>
            </a:r>
          </a:p>
          <a:p>
            <a:r>
              <a:rPr lang="ja-JP" altLang="en-US"/>
              <a:t>LightGBM predict: </a:t>
            </a:r>
            <a:r>
              <a:rPr lang="en-US" altLang="ja-JP" dirty="0"/>
              <a:t>        </a:t>
            </a:r>
            <a:r>
              <a:rPr lang="ja-JP" altLang="en-US"/>
              <a:t>[0 0 0 0 0 0 1 1 1 0 1 0 0 0 1 1 0 1 0 0 1 1 0 0 1 1 1 1 1 0 0 1 1 1 0 0]</a:t>
            </a:r>
          </a:p>
          <a:p>
            <a:r>
              <a:rPr lang="ja-JP" altLang="en-US"/>
              <a:t>SVM predict:  </a:t>
            </a:r>
            <a:r>
              <a:rPr lang="en-US" altLang="ja-JP" dirty="0"/>
              <a:t>                </a:t>
            </a:r>
            <a:r>
              <a:rPr lang="ja-JP" altLang="en-US"/>
              <a:t>[0 1 0 0 0 0 1 0 1 0 1 1 0 0 0 0 1 1 0 0 1 0 0 0 1 0 0 1 1 0 0 1 1 0 0 0]</a:t>
            </a:r>
            <a:endParaRPr lang="en-US" altLang="ja-JP" dirty="0"/>
          </a:p>
          <a:p>
            <a:endParaRPr lang="ja-JP" altLang="en-US"/>
          </a:p>
          <a:p>
            <a:r>
              <a:rPr lang="ja-JP" altLang="en-US"/>
              <a:t>Final Predict:  </a:t>
            </a:r>
            <a:r>
              <a:rPr lang="en-US" altLang="ja-JP" dirty="0"/>
              <a:t>	           </a:t>
            </a:r>
            <a:r>
              <a:rPr lang="ja-JP" altLang="en-US"/>
              <a:t>[</a:t>
            </a:r>
            <a:r>
              <a:rPr lang="ja-JP" altLang="en-US">
                <a:solidFill>
                  <a:srgbClr val="FF0000"/>
                </a:solidFill>
              </a:rPr>
              <a:t>0</a:t>
            </a:r>
            <a:r>
              <a:rPr lang="ja-JP" altLang="en-US"/>
              <a:t> 1 </a:t>
            </a:r>
            <a:r>
              <a:rPr lang="ja-JP" altLang="en-US">
                <a:solidFill>
                  <a:srgbClr val="FF0000"/>
                </a:solidFill>
              </a:rPr>
              <a:t>0</a:t>
            </a:r>
            <a:r>
              <a:rPr lang="ja-JP" altLang="en-US"/>
              <a:t> 0 0 0 1 0 1 0 1 </a:t>
            </a:r>
            <a:r>
              <a:rPr lang="ja-JP" altLang="en-US">
                <a:solidFill>
                  <a:srgbClr val="FF0000"/>
                </a:solidFill>
              </a:rPr>
              <a:t>1</a:t>
            </a:r>
            <a:r>
              <a:rPr lang="ja-JP" altLang="en-US"/>
              <a:t> </a:t>
            </a:r>
            <a:r>
              <a:rPr lang="ja-JP" altLang="en-US">
                <a:solidFill>
                  <a:srgbClr val="FF0000"/>
                </a:solidFill>
              </a:rPr>
              <a:t>0</a:t>
            </a:r>
            <a:r>
              <a:rPr lang="ja-JP" altLang="en-US"/>
              <a:t> 0 </a:t>
            </a:r>
            <a:r>
              <a:rPr lang="ja-JP" altLang="en-US">
                <a:solidFill>
                  <a:srgbClr val="FF0000"/>
                </a:solidFill>
              </a:rPr>
              <a:t>0</a:t>
            </a:r>
            <a:r>
              <a:rPr lang="ja-JP" altLang="en-US"/>
              <a:t> 0 1 1 0 0 1 0 </a:t>
            </a:r>
            <a:r>
              <a:rPr lang="ja-JP" altLang="en-US">
                <a:solidFill>
                  <a:srgbClr val="FF0000"/>
                </a:solidFill>
              </a:rPr>
              <a:t>0</a:t>
            </a:r>
            <a:r>
              <a:rPr lang="ja-JP" altLang="en-US"/>
              <a:t> 0 1 0 </a:t>
            </a:r>
            <a:r>
              <a:rPr lang="ja-JP" altLang="en-US">
                <a:solidFill>
                  <a:srgbClr val="FF0000"/>
                </a:solidFill>
              </a:rPr>
              <a:t>0</a:t>
            </a:r>
            <a:r>
              <a:rPr lang="ja-JP" altLang="en-US"/>
              <a:t> 1 1 0 0</a:t>
            </a:r>
            <a:r>
              <a:rPr lang="ja-JP" altLang="en-US">
                <a:solidFill>
                  <a:srgbClr val="FF0000"/>
                </a:solidFill>
              </a:rPr>
              <a:t> 1 </a:t>
            </a:r>
            <a:r>
              <a:rPr lang="ja-JP" altLang="en-US"/>
              <a:t>1 0 </a:t>
            </a:r>
            <a:r>
              <a:rPr lang="ja-JP" altLang="en-US">
                <a:solidFill>
                  <a:srgbClr val="FF0000"/>
                </a:solidFill>
              </a:rPr>
              <a:t>0</a:t>
            </a:r>
            <a:r>
              <a:rPr lang="ja-JP" altLang="en-US"/>
              <a:t> 0]</a:t>
            </a:r>
            <a:endParaRPr lang="en-US" altLang="ja-JP" dirty="0"/>
          </a:p>
          <a:p>
            <a:r>
              <a:rPr lang="ja-JP" altLang="en-US"/>
              <a:t>Y true: </a:t>
            </a:r>
            <a:r>
              <a:rPr lang="en-US" altLang="ja-JP" dirty="0"/>
              <a:t>           </a:t>
            </a:r>
            <a:r>
              <a:rPr lang="ja-JP" altLang="en-US"/>
              <a:t> </a:t>
            </a:r>
            <a:r>
              <a:rPr lang="en-US" altLang="ja-JP" dirty="0"/>
              <a:t>               </a:t>
            </a:r>
            <a:r>
              <a:rPr lang="ja-JP" altLang="en-US"/>
              <a:t>[1 1 1 0 0 0 1 0 1 0 1 0 1 0 1 0 1 1 0 0 1 0 1 0 1 0 1 1 1 0 0 0 1 0 1 0]</a:t>
            </a:r>
          </a:p>
          <a:p>
            <a:endParaRPr lang="ja-JP" altLang="en-US"/>
          </a:p>
        </p:txBody>
      </p:sp>
      <p:pic>
        <p:nvPicPr>
          <p:cNvPr id="7" name="図 6" descr="グラフ&#10;&#10;自動的に生成された説明">
            <a:extLst>
              <a:ext uri="{FF2B5EF4-FFF2-40B4-BE49-F238E27FC236}">
                <a16:creationId xmlns:a16="http://schemas.microsoft.com/office/drawing/2014/main" id="{B188ADFB-4421-CE4E-9171-89E32E1C84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1" t="3945" r="9091" b="3853"/>
          <a:stretch/>
        </p:blipFill>
        <p:spPr>
          <a:xfrm>
            <a:off x="8912506" y="4269381"/>
            <a:ext cx="3028709" cy="2588619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E199D38-B507-B94B-885B-984B8A3382AE}"/>
              </a:ext>
            </a:extLst>
          </p:cNvPr>
          <p:cNvSpPr txBox="1"/>
          <p:nvPr/>
        </p:nvSpPr>
        <p:spPr>
          <a:xfrm>
            <a:off x="267182" y="4518335"/>
            <a:ext cx="7454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０：クリプトサイト　１：凹面パッチ</a:t>
            </a:r>
            <a:endParaRPr kumimoji="1" lang="en-US" altLang="ja-JP" dirty="0"/>
          </a:p>
          <a:p>
            <a:r>
              <a:rPr lang="en-US" altLang="ja-JP" dirty="0"/>
              <a:t>SVM</a:t>
            </a:r>
            <a:r>
              <a:rPr lang="ja-JP" altLang="en-US"/>
              <a:t>が一番精度が良かった。</a:t>
            </a:r>
            <a:endParaRPr kumimoji="1" lang="en-US" altLang="ja-JP" dirty="0"/>
          </a:p>
          <a:p>
            <a:r>
              <a:rPr kumimoji="1" lang="en-US" altLang="ja-JP" dirty="0" err="1"/>
              <a:t>Xgboost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LightGBM</a:t>
            </a:r>
            <a:r>
              <a:rPr kumimoji="1" lang="en-US" altLang="ja-JP" dirty="0"/>
              <a:t>, SVM = 1:1:3 </a:t>
            </a:r>
            <a:r>
              <a:rPr kumimoji="1" lang="ja-JP" altLang="en-US"/>
              <a:t>でアンサンブルした結果</a:t>
            </a:r>
            <a:endParaRPr kumimoji="1" lang="en-US" altLang="ja-JP" dirty="0"/>
          </a:p>
          <a:p>
            <a:r>
              <a:rPr lang="en-US" altLang="ja-JP" dirty="0"/>
              <a:t>F1 score = 71.0 % </a:t>
            </a:r>
            <a:r>
              <a:rPr lang="ja-JP" altLang="en-US"/>
              <a:t>を達成</a:t>
            </a:r>
            <a:r>
              <a:rPr kumimoji="1" lang="en-US" altLang="ja-JP" dirty="0"/>
              <a:t> </a:t>
            </a:r>
            <a:endParaRPr kumimoji="1" lang="ja-JP" altLang="en-US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0976CD69-FE01-B941-8DAC-2722474A9CC7}"/>
              </a:ext>
            </a:extLst>
          </p:cNvPr>
          <p:cNvCxnSpPr>
            <a:cxnSpLocks/>
          </p:cNvCxnSpPr>
          <p:nvPr/>
        </p:nvCxnSpPr>
        <p:spPr>
          <a:xfrm>
            <a:off x="2986269" y="1892873"/>
            <a:ext cx="682906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FFC0222-F127-4F4C-BB2E-039CD772C663}"/>
              </a:ext>
            </a:extLst>
          </p:cNvPr>
          <p:cNvSpPr txBox="1"/>
          <p:nvPr/>
        </p:nvSpPr>
        <p:spPr>
          <a:xfrm>
            <a:off x="3020992" y="1446835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テストデータのタンパクのポケット</a:t>
            </a:r>
          </a:p>
        </p:txBody>
      </p:sp>
    </p:spTree>
    <p:extLst>
      <p:ext uri="{BB962C8B-B14F-4D97-AF65-F5344CB8AC3E}">
        <p14:creationId xmlns:p14="http://schemas.microsoft.com/office/powerpoint/2010/main" val="2922397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64C6E7-DF7B-D64A-A5C8-8025584E5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SVM</a:t>
            </a:r>
            <a:r>
              <a:rPr kumimoji="1" lang="ja-JP" altLang="en-US"/>
              <a:t>の重要特徴量分析</a:t>
            </a:r>
          </a:p>
        </p:txBody>
      </p:sp>
      <p:pic>
        <p:nvPicPr>
          <p:cNvPr id="4" name="図 3" descr="グラフ, じょうごグラフ&#10;&#10;自動的に生成された説明">
            <a:extLst>
              <a:ext uri="{FF2B5EF4-FFF2-40B4-BE49-F238E27FC236}">
                <a16:creationId xmlns:a16="http://schemas.microsoft.com/office/drawing/2014/main" id="{83DD809D-31AB-0140-9D39-BE3582F0B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58" y="2017486"/>
            <a:ext cx="4256696" cy="4840514"/>
          </a:xfrm>
          <a:prstGeom prst="rect">
            <a:avLst/>
          </a:prstGeom>
        </p:spPr>
      </p:pic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91FEBE58-4580-9348-A2DD-92DC8B5E0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554" y="2017486"/>
            <a:ext cx="4256696" cy="484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07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C81F90F-82C9-914B-B3BF-587A2C5B1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906" y="560881"/>
            <a:ext cx="11377914" cy="11143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altLang="ja-JP" sz="5400" dirty="0"/>
              <a:t>SVM</a:t>
            </a:r>
            <a:r>
              <a:rPr lang="ja-JP" altLang="en-US" sz="5400"/>
              <a:t>が高確率で正答した</a:t>
            </a:r>
            <a:br>
              <a:rPr lang="en-US" altLang="ja-JP" sz="5400" dirty="0"/>
            </a:br>
            <a:r>
              <a:rPr lang="ja-JP" altLang="en-US" sz="5400"/>
              <a:t>タンパク質と各因子の影響度</a:t>
            </a:r>
            <a:endParaRPr kumimoji="1" lang="en-US" altLang="ja-JP" sz="5200" dirty="0"/>
          </a:p>
        </p:txBody>
      </p:sp>
      <p:pic>
        <p:nvPicPr>
          <p:cNvPr id="10" name="図 9" descr="グラフ&#10;&#10;自動的に生成された説明">
            <a:extLst>
              <a:ext uri="{FF2B5EF4-FFF2-40B4-BE49-F238E27FC236}">
                <a16:creationId xmlns:a16="http://schemas.microsoft.com/office/drawing/2014/main" id="{2D8531DD-9265-5143-AE97-1829DF24B2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1" t="3945" r="9091" b="3853"/>
          <a:stretch/>
        </p:blipFill>
        <p:spPr>
          <a:xfrm>
            <a:off x="6380237" y="1802065"/>
            <a:ext cx="4737246" cy="4048892"/>
          </a:xfrm>
          <a:prstGeom prst="rect">
            <a:avLst/>
          </a:prstGeom>
        </p:spPr>
      </p:pic>
      <p:sp>
        <p:nvSpPr>
          <p:cNvPr id="11" name="フレーム 10">
            <a:extLst>
              <a:ext uri="{FF2B5EF4-FFF2-40B4-BE49-F238E27FC236}">
                <a16:creationId xmlns:a16="http://schemas.microsoft.com/office/drawing/2014/main" id="{17E2F17A-7411-C544-BE72-8A48590E8BB5}"/>
              </a:ext>
            </a:extLst>
          </p:cNvPr>
          <p:cNvSpPr/>
          <p:nvPr/>
        </p:nvSpPr>
        <p:spPr>
          <a:xfrm>
            <a:off x="6999363" y="2152892"/>
            <a:ext cx="1574157" cy="1516284"/>
          </a:xfrm>
          <a:prstGeom prst="frame">
            <a:avLst>
              <a:gd name="adj1" fmla="val 617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フレーム 12">
            <a:extLst>
              <a:ext uri="{FF2B5EF4-FFF2-40B4-BE49-F238E27FC236}">
                <a16:creationId xmlns:a16="http://schemas.microsoft.com/office/drawing/2014/main" id="{D63D4745-2E3F-D84A-AED0-31DB49DE286D}"/>
              </a:ext>
            </a:extLst>
          </p:cNvPr>
          <p:cNvSpPr/>
          <p:nvPr/>
        </p:nvSpPr>
        <p:spPr>
          <a:xfrm>
            <a:off x="8573520" y="3640215"/>
            <a:ext cx="1574157" cy="1516284"/>
          </a:xfrm>
          <a:prstGeom prst="frame">
            <a:avLst>
              <a:gd name="adj1" fmla="val 617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4" name="図 13" descr="ダイアグラム&#10;&#10;自動的に生成された説明">
            <a:extLst>
              <a:ext uri="{FF2B5EF4-FFF2-40B4-BE49-F238E27FC236}">
                <a16:creationId xmlns:a16="http://schemas.microsoft.com/office/drawing/2014/main" id="{3ECB96E3-21D3-8F48-BD51-A5CC1673C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128" y="1675261"/>
            <a:ext cx="4218772" cy="4797388"/>
          </a:xfrm>
          <a:prstGeom prst="rect">
            <a:avLst/>
          </a:prstGeom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50BD233-D8E6-C34C-B85F-A9487EAFA4C2}"/>
              </a:ext>
            </a:extLst>
          </p:cNvPr>
          <p:cNvSpPr/>
          <p:nvPr/>
        </p:nvSpPr>
        <p:spPr>
          <a:xfrm>
            <a:off x="291295" y="6492875"/>
            <a:ext cx="120473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/>
              <a:t>ok</a:t>
            </a:r>
            <a:r>
              <a:rPr lang="ja-JP" altLang="en-US" sz="2000"/>
              <a:t>_classified PDB:  ‘1</a:t>
            </a:r>
            <a:r>
              <a:rPr lang="en-US" altLang="ja-JP" sz="2000" dirty="0"/>
              <a:t>KZ7D</a:t>
            </a:r>
            <a:r>
              <a:rPr lang="ja-JP" altLang="en-US" sz="2000"/>
              <a:t>’ ‘</a:t>
            </a:r>
            <a:r>
              <a:rPr lang="en-US" altLang="ja-JP" sz="2000" dirty="0"/>
              <a:t>3FDLA</a:t>
            </a:r>
            <a:r>
              <a:rPr lang="ja-JP" altLang="en-US" sz="2000"/>
              <a:t>’ ‘</a:t>
            </a:r>
            <a:r>
              <a:rPr lang="en-US" altLang="ja-JP" sz="2000" dirty="0"/>
              <a:t>3GXDB</a:t>
            </a:r>
            <a:r>
              <a:rPr lang="ja-JP" altLang="en-US" sz="2000"/>
              <a:t>’ ‘</a:t>
            </a:r>
            <a:r>
              <a:rPr lang="en-US" altLang="ja-JP" sz="2000" dirty="0"/>
              <a:t>1MY0B </a:t>
            </a:r>
            <a:r>
              <a:rPr lang="ja-JP" altLang="en-US" sz="2000"/>
              <a:t>' ‘1</a:t>
            </a:r>
            <a:r>
              <a:rPr lang="en-US" altLang="ja-JP" sz="2000" dirty="0"/>
              <a:t>E2XA</a:t>
            </a:r>
            <a:r>
              <a:rPr lang="ja-JP" altLang="en-US" sz="2000"/>
              <a:t>' ‘1</a:t>
            </a:r>
            <a:r>
              <a:rPr lang="en-US" altLang="ja-JP" sz="2000" dirty="0"/>
              <a:t>BSQA</a:t>
            </a:r>
            <a:r>
              <a:rPr lang="ja-JP" altLang="en-US" sz="2000"/>
              <a:t>’ ‘</a:t>
            </a:r>
            <a:r>
              <a:rPr lang="en-US" altLang="ja-JP" sz="2000" dirty="0"/>
              <a:t>1BNCB</a:t>
            </a:r>
            <a:r>
              <a:rPr lang="ja-JP" altLang="en-US" sz="2000"/>
              <a:t>’ ‘</a:t>
            </a:r>
            <a:r>
              <a:rPr lang="en-US" altLang="ja-JP" sz="2000" dirty="0"/>
              <a:t>1B6BA</a:t>
            </a:r>
            <a:r>
              <a:rPr lang="ja-JP" altLang="en-US" sz="2000"/>
              <a:t>’ ‘</a:t>
            </a:r>
            <a:r>
              <a:rPr lang="en-US" altLang="ja-JP" sz="2000" dirty="0"/>
              <a:t>1ZAHB</a:t>
            </a:r>
            <a:r>
              <a:rPr lang="ja-JP" altLang="en-US" sz="2000"/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1889626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B45424-D13B-A64D-A2B7-E2A54F05F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SVM</a:t>
            </a:r>
            <a:r>
              <a:rPr lang="ja-JP" altLang="en-US"/>
              <a:t>が正答したタンパク質構造を確認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8BD86A1-7F62-A542-825B-57D3267091B8}"/>
              </a:ext>
            </a:extLst>
          </p:cNvPr>
          <p:cNvSpPr txBox="1"/>
          <p:nvPr/>
        </p:nvSpPr>
        <p:spPr>
          <a:xfrm>
            <a:off x="838200" y="2236832"/>
            <a:ext cx="972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APO</a:t>
            </a:r>
            <a:endParaRPr kumimoji="1" lang="ja-JP" altLang="en-US" sz="20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B37CEB2-AA2B-5145-9F6B-5987998E0381}"/>
              </a:ext>
            </a:extLst>
          </p:cNvPr>
          <p:cNvSpPr txBox="1"/>
          <p:nvPr/>
        </p:nvSpPr>
        <p:spPr>
          <a:xfrm>
            <a:off x="6096000" y="2314753"/>
            <a:ext cx="1234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HOLO</a:t>
            </a:r>
            <a:endParaRPr kumimoji="1" lang="ja-JP" altLang="en-US" sz="2000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757151C6-DD5B-6F4B-9E0A-4E7741002A0B}"/>
              </a:ext>
            </a:extLst>
          </p:cNvPr>
          <p:cNvSpPr txBox="1">
            <a:spLocks/>
          </p:cNvSpPr>
          <p:nvPr/>
        </p:nvSpPr>
        <p:spPr>
          <a:xfrm>
            <a:off x="838200" y="121011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600" dirty="0"/>
              <a:t>Apo: 1KZ7D, </a:t>
            </a:r>
            <a:r>
              <a:rPr lang="en-US" altLang="ja-JP" sz="3600" dirty="0" err="1"/>
              <a:t>Holo</a:t>
            </a:r>
            <a:r>
              <a:rPr lang="en-US" altLang="ja-JP" sz="3600" dirty="0"/>
              <a:t>:</a:t>
            </a:r>
            <a:r>
              <a:rPr lang="en" altLang="ja-JP" sz="3600" dirty="0"/>
              <a:t> 1GRNA</a:t>
            </a:r>
            <a:r>
              <a:rPr lang="en-US" altLang="ja-JP" sz="3600" dirty="0"/>
              <a:t>, Ligand: AF3 </a:t>
            </a:r>
            <a:endParaRPr lang="ja-JP" altLang="en-US" sz="3600"/>
          </a:p>
        </p:txBody>
      </p:sp>
      <p:pic>
        <p:nvPicPr>
          <p:cNvPr id="6" name="図 5" descr="屋内, コショウ, テーブル, ケーキ が含まれている画像&#10;&#10;自動的に生成された説明">
            <a:extLst>
              <a:ext uri="{FF2B5EF4-FFF2-40B4-BE49-F238E27FC236}">
                <a16:creationId xmlns:a16="http://schemas.microsoft.com/office/drawing/2014/main" id="{6427F3E3-D5DC-4F4A-BFC4-309E6C13B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820" y="2781026"/>
            <a:ext cx="4872779" cy="4076973"/>
          </a:xfrm>
          <a:prstGeom prst="rect">
            <a:avLst/>
          </a:prstGeom>
        </p:spPr>
      </p:pic>
      <p:pic>
        <p:nvPicPr>
          <p:cNvPr id="7" name="図 6" descr="食品, ケーキ が含まれている画像&#10;&#10;自動的に生成された説明">
            <a:extLst>
              <a:ext uri="{FF2B5EF4-FFF2-40B4-BE49-F238E27FC236}">
                <a16:creationId xmlns:a16="http://schemas.microsoft.com/office/drawing/2014/main" id="{55193AE6-CAB7-2744-92AD-611F6AB22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85" y="2781026"/>
            <a:ext cx="5267595" cy="407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8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B45424-D13B-A64D-A2B7-E2A54F05F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SVM</a:t>
            </a:r>
            <a:r>
              <a:rPr lang="ja-JP" altLang="en-US"/>
              <a:t>が正答したタンパク質構造を確認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FEFF9AE-0496-A54F-81A3-AB8EBEEC0F9F}"/>
              </a:ext>
            </a:extLst>
          </p:cNvPr>
          <p:cNvSpPr txBox="1"/>
          <p:nvPr/>
        </p:nvSpPr>
        <p:spPr>
          <a:xfrm>
            <a:off x="1377386" y="2176551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C5FE595-5AC4-E848-9547-62AD31F8E44E}"/>
              </a:ext>
            </a:extLst>
          </p:cNvPr>
          <p:cNvSpPr txBox="1"/>
          <p:nvPr/>
        </p:nvSpPr>
        <p:spPr>
          <a:xfrm>
            <a:off x="6404253" y="2176551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FB946E77-0DB0-B444-814F-9B13AAD2BDFA}"/>
              </a:ext>
            </a:extLst>
          </p:cNvPr>
          <p:cNvSpPr txBox="1">
            <a:spLocks/>
          </p:cNvSpPr>
          <p:nvPr/>
        </p:nvSpPr>
        <p:spPr>
          <a:xfrm>
            <a:off x="838200" y="11998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600" dirty="0"/>
              <a:t>Apo: 3FDLA, </a:t>
            </a:r>
            <a:r>
              <a:rPr lang="en-US" altLang="ja-JP" sz="3600" dirty="0" err="1"/>
              <a:t>Holo</a:t>
            </a:r>
            <a:r>
              <a:rPr lang="en-US" altLang="ja-JP" sz="3600" dirty="0"/>
              <a:t>:</a:t>
            </a:r>
            <a:r>
              <a:rPr lang="en" altLang="ja-JP" sz="3600" dirty="0"/>
              <a:t> 2YXJA</a:t>
            </a:r>
            <a:r>
              <a:rPr lang="en-US" altLang="ja-JP" sz="3600" dirty="0"/>
              <a:t>, Ligand: N3C</a:t>
            </a:r>
            <a:endParaRPr lang="ja-JP" altLang="en-US" sz="3600"/>
          </a:p>
        </p:txBody>
      </p:sp>
      <p:pic>
        <p:nvPicPr>
          <p:cNvPr id="6" name="図 5" descr="カラフルな色のケーキ&#10;&#10;中程度の精度で自動的に生成された説明">
            <a:extLst>
              <a:ext uri="{FF2B5EF4-FFF2-40B4-BE49-F238E27FC236}">
                <a16:creationId xmlns:a16="http://schemas.microsoft.com/office/drawing/2014/main" id="{9DCAC564-E36E-2B4B-9B71-8998A9003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701" y="2696902"/>
            <a:ext cx="5495292" cy="3952754"/>
          </a:xfrm>
          <a:prstGeom prst="rect">
            <a:avLst/>
          </a:prstGeom>
        </p:spPr>
      </p:pic>
      <p:pic>
        <p:nvPicPr>
          <p:cNvPr id="7" name="図 6" descr="背景パターン&#10;&#10;中程度の精度で自動的に生成された説明">
            <a:extLst>
              <a:ext uri="{FF2B5EF4-FFF2-40B4-BE49-F238E27FC236}">
                <a16:creationId xmlns:a16="http://schemas.microsoft.com/office/drawing/2014/main" id="{0059EA24-6720-5E4D-A595-0016AB510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19" y="2696902"/>
            <a:ext cx="5422221" cy="395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175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B45424-D13B-A64D-A2B7-E2A54F05F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SVM</a:t>
            </a:r>
            <a:r>
              <a:rPr lang="ja-JP" altLang="en-US"/>
              <a:t>が正答したタンパク質構造を確認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68B7F60-8D95-4449-88DC-DE9E5B57F9B2}"/>
              </a:ext>
            </a:extLst>
          </p:cNvPr>
          <p:cNvSpPr txBox="1"/>
          <p:nvPr/>
        </p:nvSpPr>
        <p:spPr>
          <a:xfrm>
            <a:off x="1377386" y="191599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490BA43-943A-A645-AA27-8EFC6560BF26}"/>
              </a:ext>
            </a:extLst>
          </p:cNvPr>
          <p:cNvSpPr txBox="1"/>
          <p:nvPr/>
        </p:nvSpPr>
        <p:spPr>
          <a:xfrm>
            <a:off x="6404253" y="191599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E42CB18E-695B-EF40-B79F-1EA4FFC5C4E6}"/>
              </a:ext>
            </a:extLst>
          </p:cNvPr>
          <p:cNvSpPr txBox="1">
            <a:spLocks/>
          </p:cNvSpPr>
          <p:nvPr/>
        </p:nvSpPr>
        <p:spPr>
          <a:xfrm>
            <a:off x="838200" y="10279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600" dirty="0"/>
              <a:t>Apo: 3GXDB, </a:t>
            </a:r>
            <a:r>
              <a:rPr lang="en-US" altLang="ja-JP" sz="3600" dirty="0" err="1"/>
              <a:t>Holo</a:t>
            </a:r>
            <a:r>
              <a:rPr lang="en-US" altLang="ja-JP" sz="3600" dirty="0"/>
              <a:t>:</a:t>
            </a:r>
            <a:r>
              <a:rPr lang="en" altLang="ja-JP" sz="3600" dirty="0"/>
              <a:t> 2WCGA</a:t>
            </a:r>
            <a:r>
              <a:rPr lang="en-US" altLang="ja-JP" sz="3600" dirty="0"/>
              <a:t>, Ligand: MT5</a:t>
            </a:r>
            <a:endParaRPr lang="ja-JP" altLang="en-US" sz="3600"/>
          </a:p>
        </p:txBody>
      </p:sp>
      <p:pic>
        <p:nvPicPr>
          <p:cNvPr id="6" name="図 5" descr="屋内, テーブル, 座る, 食品 が含まれている画像&#10;&#10;自動的に生成された説明">
            <a:extLst>
              <a:ext uri="{FF2B5EF4-FFF2-40B4-BE49-F238E27FC236}">
                <a16:creationId xmlns:a16="http://schemas.microsoft.com/office/drawing/2014/main" id="{A9FDED8C-94DA-0549-84F6-8C0F543E7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107" y="2713125"/>
            <a:ext cx="5168900" cy="3733800"/>
          </a:xfrm>
          <a:prstGeom prst="rect">
            <a:avLst/>
          </a:prstGeom>
        </p:spPr>
      </p:pic>
      <p:pic>
        <p:nvPicPr>
          <p:cNvPr id="7" name="図 6" descr="屋内, グリーン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F2131C27-26F9-1442-B653-D38B0E4E3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13125"/>
            <a:ext cx="4675529" cy="377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34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B45424-D13B-A64D-A2B7-E2A54F05F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SVM</a:t>
            </a:r>
            <a:r>
              <a:rPr lang="ja-JP" altLang="en-US"/>
              <a:t>が正答したタンパク質構造を確認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0714DB8-260C-9143-979C-A17A1B3FF010}"/>
              </a:ext>
            </a:extLst>
          </p:cNvPr>
          <p:cNvSpPr txBox="1"/>
          <p:nvPr/>
        </p:nvSpPr>
        <p:spPr>
          <a:xfrm>
            <a:off x="1377386" y="2122636"/>
            <a:ext cx="814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APO</a:t>
            </a:r>
            <a:endParaRPr kumimoji="1" lang="ja-JP" altLang="en-US" sz="24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AA4205A-8904-094F-957C-9E2FBA0693AA}"/>
              </a:ext>
            </a:extLst>
          </p:cNvPr>
          <p:cNvSpPr txBox="1"/>
          <p:nvPr/>
        </p:nvSpPr>
        <p:spPr>
          <a:xfrm>
            <a:off x="6404253" y="2157342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HOLO</a:t>
            </a:r>
            <a:endParaRPr kumimoji="1" lang="ja-JP" altLang="en-US" sz="2400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9CFA9770-04B6-0642-B4CF-A36A0AE4C417}"/>
              </a:ext>
            </a:extLst>
          </p:cNvPr>
          <p:cNvSpPr txBox="1">
            <a:spLocks/>
          </p:cNvSpPr>
          <p:nvPr/>
        </p:nvSpPr>
        <p:spPr>
          <a:xfrm>
            <a:off x="838200" y="10279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600" dirty="0"/>
              <a:t>Apo: 1MY0B, </a:t>
            </a:r>
            <a:r>
              <a:rPr lang="en-US" altLang="ja-JP" sz="3600" dirty="0" err="1"/>
              <a:t>Holo</a:t>
            </a:r>
            <a:r>
              <a:rPr lang="en-US" altLang="ja-JP" sz="3600" dirty="0"/>
              <a:t>:</a:t>
            </a:r>
            <a:r>
              <a:rPr lang="en" altLang="ja-JP" sz="3600" dirty="0"/>
              <a:t> 1N0TD</a:t>
            </a:r>
            <a:r>
              <a:rPr lang="en-US" altLang="ja-JP" sz="3600" dirty="0"/>
              <a:t>, Ligand: AT1 </a:t>
            </a:r>
            <a:endParaRPr lang="ja-JP" altLang="en-US" sz="3600"/>
          </a:p>
        </p:txBody>
      </p:sp>
      <p:pic>
        <p:nvPicPr>
          <p:cNvPr id="6" name="図 5" descr="カラフルな絵&#10;&#10;低い精度で自動的に生成された説明">
            <a:extLst>
              <a:ext uri="{FF2B5EF4-FFF2-40B4-BE49-F238E27FC236}">
                <a16:creationId xmlns:a16="http://schemas.microsoft.com/office/drawing/2014/main" id="{F84579A7-8139-0B47-A687-FA0C8C7F6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85007"/>
            <a:ext cx="5377416" cy="4072993"/>
          </a:xfrm>
          <a:prstGeom prst="rect">
            <a:avLst/>
          </a:prstGeom>
        </p:spPr>
      </p:pic>
      <p:pic>
        <p:nvPicPr>
          <p:cNvPr id="7" name="図 6" descr="カラフルな色のケーキ&#10;&#10;中程度の精度で自動的に生成された説明">
            <a:extLst>
              <a:ext uri="{FF2B5EF4-FFF2-40B4-BE49-F238E27FC236}">
                <a16:creationId xmlns:a16="http://schemas.microsoft.com/office/drawing/2014/main" id="{3500DBA5-A542-A044-9DA2-34B15B3E6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84" y="2785007"/>
            <a:ext cx="55372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4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B45424-D13B-A64D-A2B7-E2A54F05F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SVM</a:t>
            </a:r>
            <a:r>
              <a:rPr lang="ja-JP" altLang="en-US"/>
              <a:t>が正答したタンパク質構造を確認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0DF2C1F-5EB3-B04D-BD00-70025EC3715A}"/>
              </a:ext>
            </a:extLst>
          </p:cNvPr>
          <p:cNvSpPr txBox="1"/>
          <p:nvPr/>
        </p:nvSpPr>
        <p:spPr>
          <a:xfrm>
            <a:off x="1440883" y="2217496"/>
            <a:ext cx="111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F69C03F-FA6C-844C-883F-CE3F99FD440C}"/>
              </a:ext>
            </a:extLst>
          </p:cNvPr>
          <p:cNvSpPr txBox="1"/>
          <p:nvPr/>
        </p:nvSpPr>
        <p:spPr>
          <a:xfrm>
            <a:off x="6484863" y="2217496"/>
            <a:ext cx="111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56C431E5-7C75-524C-9142-B9668879B1F2}"/>
              </a:ext>
            </a:extLst>
          </p:cNvPr>
          <p:cNvSpPr txBox="1">
            <a:spLocks/>
          </p:cNvSpPr>
          <p:nvPr/>
        </p:nvSpPr>
        <p:spPr>
          <a:xfrm>
            <a:off x="1348421" y="1208847"/>
            <a:ext cx="9495158" cy="124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600" dirty="0"/>
              <a:t>Apo: 1E2XA, </a:t>
            </a:r>
            <a:r>
              <a:rPr lang="en-US" altLang="ja-JP" sz="3600" dirty="0" err="1"/>
              <a:t>Holo</a:t>
            </a:r>
            <a:r>
              <a:rPr lang="en-US" altLang="ja-JP" sz="3600" dirty="0"/>
              <a:t>:</a:t>
            </a:r>
            <a:r>
              <a:rPr lang="en" altLang="ja-JP" sz="3600" dirty="0"/>
              <a:t> 1H9GA</a:t>
            </a:r>
            <a:r>
              <a:rPr lang="en-US" altLang="ja-JP" sz="3600" dirty="0"/>
              <a:t>, Ligand: MYR</a:t>
            </a:r>
            <a:endParaRPr lang="ja-JP" altLang="en-US" sz="3600"/>
          </a:p>
        </p:txBody>
      </p:sp>
      <p:pic>
        <p:nvPicPr>
          <p:cNvPr id="6" name="図 5" descr="背景パターン&#10;&#10;自動的に生成された説明">
            <a:extLst>
              <a:ext uri="{FF2B5EF4-FFF2-40B4-BE49-F238E27FC236}">
                <a16:creationId xmlns:a16="http://schemas.microsoft.com/office/drawing/2014/main" id="{F5C084CB-E5DB-7041-933A-B435BFFF0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732" y="2748511"/>
            <a:ext cx="4812668" cy="4109489"/>
          </a:xfrm>
          <a:prstGeom prst="rect">
            <a:avLst/>
          </a:prstGeom>
        </p:spPr>
      </p:pic>
      <p:pic>
        <p:nvPicPr>
          <p:cNvPr id="7" name="図 6" descr="背景パターン&#10;&#10;自動的に生成された説明">
            <a:extLst>
              <a:ext uri="{FF2B5EF4-FFF2-40B4-BE49-F238E27FC236}">
                <a16:creationId xmlns:a16="http://schemas.microsoft.com/office/drawing/2014/main" id="{920CCE74-D714-094A-9BFB-833C3DBF7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74" y="2726362"/>
            <a:ext cx="5179663" cy="413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37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6AE84A-DE91-0349-B8AC-4FCDC75FA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ja-JP" altLang="en-US"/>
              <a:t>データ差替えに伴う</a:t>
            </a:r>
            <a:br>
              <a:rPr lang="en-US" altLang="ja-JP" dirty="0"/>
            </a:br>
            <a:r>
              <a:rPr lang="ja-JP" altLang="en-US"/>
              <a:t>パラメータチューニング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0127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B45424-D13B-A64D-A2B7-E2A54F05F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SVM</a:t>
            </a:r>
            <a:r>
              <a:rPr lang="ja-JP" altLang="en-US"/>
              <a:t>が正答したタンパク質構造を確認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8396E63-A924-F346-868D-950FC1EFF007}"/>
              </a:ext>
            </a:extLst>
          </p:cNvPr>
          <p:cNvSpPr txBox="1"/>
          <p:nvPr/>
        </p:nvSpPr>
        <p:spPr>
          <a:xfrm>
            <a:off x="1377386" y="2171815"/>
            <a:ext cx="814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APO</a:t>
            </a:r>
            <a:endParaRPr kumimoji="1" lang="ja-JP" altLang="en-US" sz="24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60593F9-94D1-B747-AC48-107D93D98248}"/>
              </a:ext>
            </a:extLst>
          </p:cNvPr>
          <p:cNvSpPr txBox="1"/>
          <p:nvPr/>
        </p:nvSpPr>
        <p:spPr>
          <a:xfrm>
            <a:off x="6404253" y="2171815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HOLO</a:t>
            </a:r>
            <a:endParaRPr kumimoji="1" lang="ja-JP" altLang="en-US" sz="2400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7398037E-B2F3-1A4A-B77A-C126A5522421}"/>
              </a:ext>
            </a:extLst>
          </p:cNvPr>
          <p:cNvSpPr txBox="1">
            <a:spLocks/>
          </p:cNvSpPr>
          <p:nvPr/>
        </p:nvSpPr>
        <p:spPr>
          <a:xfrm>
            <a:off x="1146453" y="12684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200" dirty="0"/>
              <a:t>Apo: 1BSQA, </a:t>
            </a:r>
            <a:r>
              <a:rPr lang="en-US" altLang="ja-JP" sz="3200" dirty="0" err="1"/>
              <a:t>Holo</a:t>
            </a:r>
            <a:r>
              <a:rPr lang="en-US" altLang="ja-JP" sz="3200" dirty="0"/>
              <a:t>:</a:t>
            </a:r>
            <a:r>
              <a:rPr lang="en" altLang="ja-JP" sz="3200" dirty="0"/>
              <a:t> 1GX8A</a:t>
            </a:r>
            <a:r>
              <a:rPr lang="en-US" altLang="ja-JP" sz="3200" dirty="0"/>
              <a:t>, Ligand: RTL</a:t>
            </a:r>
            <a:endParaRPr lang="ja-JP" altLang="en-US" sz="3200"/>
          </a:p>
        </p:txBody>
      </p:sp>
      <p:pic>
        <p:nvPicPr>
          <p:cNvPr id="6" name="図 5" descr="グリーン, テーブル, キーボード, 顔 が含まれている画像&#10;&#10;自動的に生成された説明">
            <a:extLst>
              <a:ext uri="{FF2B5EF4-FFF2-40B4-BE49-F238E27FC236}">
                <a16:creationId xmlns:a16="http://schemas.microsoft.com/office/drawing/2014/main" id="{C2D689E6-267D-CF4B-89B7-371265745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48" y="2725218"/>
            <a:ext cx="5402564" cy="4132782"/>
          </a:xfrm>
          <a:prstGeom prst="rect">
            <a:avLst/>
          </a:prstGeom>
        </p:spPr>
      </p:pic>
      <p:pic>
        <p:nvPicPr>
          <p:cNvPr id="7" name="図 6" descr="テーブル, 誕生日, コンピュータ, 食品 が含まれている画像&#10;&#10;自動的に生成された説明">
            <a:extLst>
              <a:ext uri="{FF2B5EF4-FFF2-40B4-BE49-F238E27FC236}">
                <a16:creationId xmlns:a16="http://schemas.microsoft.com/office/drawing/2014/main" id="{DB8AABFB-8715-BB43-9FEA-4418B2B87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652" y="2671350"/>
            <a:ext cx="5562854" cy="413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027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B45424-D13B-A64D-A2B7-E2A54F05F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SVM</a:t>
            </a:r>
            <a:r>
              <a:rPr lang="ja-JP" altLang="en-US"/>
              <a:t>が正答したタンパク質構造を確認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44A8BBD-4A5F-1541-8113-B2D654927D9D}"/>
              </a:ext>
            </a:extLst>
          </p:cNvPr>
          <p:cNvSpPr txBox="1"/>
          <p:nvPr/>
        </p:nvSpPr>
        <p:spPr>
          <a:xfrm>
            <a:off x="1377386" y="2003460"/>
            <a:ext cx="70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APO</a:t>
            </a:r>
            <a:endParaRPr kumimoji="1" lang="ja-JP" altLang="en-US" sz="20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5F971EB-2DAD-574B-9D11-68F50049499E}"/>
              </a:ext>
            </a:extLst>
          </p:cNvPr>
          <p:cNvSpPr txBox="1"/>
          <p:nvPr/>
        </p:nvSpPr>
        <p:spPr>
          <a:xfrm>
            <a:off x="6404253" y="2003460"/>
            <a:ext cx="904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HOLO</a:t>
            </a:r>
            <a:endParaRPr kumimoji="1" lang="ja-JP" altLang="en-US" sz="2000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254E329A-00A5-0946-8DC7-36E858346F79}"/>
              </a:ext>
            </a:extLst>
          </p:cNvPr>
          <p:cNvSpPr txBox="1">
            <a:spLocks/>
          </p:cNvSpPr>
          <p:nvPr/>
        </p:nvSpPr>
        <p:spPr>
          <a:xfrm>
            <a:off x="838200" y="11059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600" dirty="0"/>
              <a:t>Apo: 1BNCB, </a:t>
            </a:r>
            <a:r>
              <a:rPr lang="en-US" altLang="ja-JP" sz="3600" dirty="0" err="1"/>
              <a:t>Holo</a:t>
            </a:r>
            <a:r>
              <a:rPr lang="en-US" altLang="ja-JP" sz="3600" dirty="0"/>
              <a:t>:</a:t>
            </a:r>
            <a:r>
              <a:rPr lang="en" altLang="ja-JP" sz="3600" dirty="0"/>
              <a:t> 2V5AA</a:t>
            </a:r>
            <a:r>
              <a:rPr lang="en-US" altLang="ja-JP" sz="3600" dirty="0"/>
              <a:t>, Ligand: LZL</a:t>
            </a:r>
            <a:endParaRPr lang="ja-JP" altLang="en-US" sz="3600"/>
          </a:p>
        </p:txBody>
      </p:sp>
      <p:pic>
        <p:nvPicPr>
          <p:cNvPr id="6" name="図 5" descr="背景パターン&#10;&#10;自動的に生成された説明">
            <a:extLst>
              <a:ext uri="{FF2B5EF4-FFF2-40B4-BE49-F238E27FC236}">
                <a16:creationId xmlns:a16="http://schemas.microsoft.com/office/drawing/2014/main" id="{747A71D9-18FB-C142-9D0C-7FC2B26F0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03570"/>
            <a:ext cx="4694499" cy="4409319"/>
          </a:xfrm>
          <a:prstGeom prst="rect">
            <a:avLst/>
          </a:prstGeom>
        </p:spPr>
      </p:pic>
      <p:pic>
        <p:nvPicPr>
          <p:cNvPr id="7" name="図 6" descr="背景パターン&#10;&#10;低い精度で自動的に生成された説明">
            <a:extLst>
              <a:ext uri="{FF2B5EF4-FFF2-40B4-BE49-F238E27FC236}">
                <a16:creationId xmlns:a16="http://schemas.microsoft.com/office/drawing/2014/main" id="{077D09B2-546A-5944-96B4-3AADDA5EB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253" y="2403570"/>
            <a:ext cx="4398405" cy="440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706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B45424-D13B-A64D-A2B7-E2A54F05F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SVM</a:t>
            </a:r>
            <a:r>
              <a:rPr lang="ja-JP" altLang="en-US"/>
              <a:t>が正答したタンパク質構造を確認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0571731-FAB3-EA47-98E2-D64E23476E1A}"/>
              </a:ext>
            </a:extLst>
          </p:cNvPr>
          <p:cNvSpPr txBox="1"/>
          <p:nvPr/>
        </p:nvSpPr>
        <p:spPr>
          <a:xfrm>
            <a:off x="1377386" y="2257943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B16B83F-4066-D448-A6AF-D566C5C4BC60}"/>
              </a:ext>
            </a:extLst>
          </p:cNvPr>
          <p:cNvSpPr txBox="1"/>
          <p:nvPr/>
        </p:nvSpPr>
        <p:spPr>
          <a:xfrm>
            <a:off x="6404253" y="2257943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99852D9C-11AF-E447-AC16-B5176420E3E0}"/>
              </a:ext>
            </a:extLst>
          </p:cNvPr>
          <p:cNvSpPr txBox="1">
            <a:spLocks/>
          </p:cNvSpPr>
          <p:nvPr/>
        </p:nvSpPr>
        <p:spPr>
          <a:xfrm>
            <a:off x="974202" y="1117046"/>
            <a:ext cx="102435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600" dirty="0"/>
              <a:t>Apo: 1B6BA, </a:t>
            </a:r>
            <a:r>
              <a:rPr lang="en-US" altLang="ja-JP" sz="3600" dirty="0" err="1"/>
              <a:t>Holo</a:t>
            </a:r>
            <a:r>
              <a:rPr lang="en-US" altLang="ja-JP" sz="3600" dirty="0"/>
              <a:t>:</a:t>
            </a:r>
            <a:r>
              <a:rPr lang="en" altLang="ja-JP" sz="3600" dirty="0"/>
              <a:t> 1KUVA </a:t>
            </a:r>
            <a:r>
              <a:rPr lang="en-US" altLang="ja-JP" sz="3600" dirty="0"/>
              <a:t>, Ligand: CA5 </a:t>
            </a:r>
            <a:endParaRPr lang="ja-JP" altLang="en-US" sz="3600"/>
          </a:p>
        </p:txBody>
      </p:sp>
      <p:pic>
        <p:nvPicPr>
          <p:cNvPr id="7" name="図 6" descr="食品, ケーキ が含まれている画像&#10;&#10;自動的に生成された説明">
            <a:extLst>
              <a:ext uri="{FF2B5EF4-FFF2-40B4-BE49-F238E27FC236}">
                <a16:creationId xmlns:a16="http://schemas.microsoft.com/office/drawing/2014/main" id="{BA01E6C7-9D7B-8445-B419-F789096EB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40" y="2627274"/>
            <a:ext cx="4715777" cy="4230726"/>
          </a:xfrm>
          <a:prstGeom prst="rect">
            <a:avLst/>
          </a:prstGeom>
        </p:spPr>
      </p:pic>
      <p:pic>
        <p:nvPicPr>
          <p:cNvPr id="8" name="図 7" descr="コショウ, テーブル, 座る, 食品 が含まれている画像&#10;&#10;自動的に生成された説明">
            <a:extLst>
              <a:ext uri="{FF2B5EF4-FFF2-40B4-BE49-F238E27FC236}">
                <a16:creationId xmlns:a16="http://schemas.microsoft.com/office/drawing/2014/main" id="{33D5A005-698B-DB42-B27E-A752F2176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065" y="2627274"/>
            <a:ext cx="4898735" cy="423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324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B45424-D13B-A64D-A2B7-E2A54F05F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SVM</a:t>
            </a:r>
            <a:r>
              <a:rPr lang="ja-JP" altLang="en-US"/>
              <a:t>が正答したタンパク質構造を確認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67C0E0B-94E2-2E40-A733-B0662A808B2D}"/>
              </a:ext>
            </a:extLst>
          </p:cNvPr>
          <p:cNvSpPr txBox="1"/>
          <p:nvPr/>
        </p:nvSpPr>
        <p:spPr>
          <a:xfrm>
            <a:off x="1377386" y="2443297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4E4C434-8408-D340-8B02-4404FD3EE2D5}"/>
              </a:ext>
            </a:extLst>
          </p:cNvPr>
          <p:cNvSpPr txBox="1"/>
          <p:nvPr/>
        </p:nvSpPr>
        <p:spPr>
          <a:xfrm>
            <a:off x="6404253" y="2443297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13B18A00-7C3A-E745-9233-843408FC2EC1}"/>
              </a:ext>
            </a:extLst>
          </p:cNvPr>
          <p:cNvSpPr txBox="1">
            <a:spLocks/>
          </p:cNvSpPr>
          <p:nvPr/>
        </p:nvSpPr>
        <p:spPr>
          <a:xfrm>
            <a:off x="838200" y="11406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600" dirty="0"/>
              <a:t>Apo: 1ZAHB, </a:t>
            </a:r>
            <a:r>
              <a:rPr lang="en-US" altLang="ja-JP" sz="3600" dirty="0" err="1"/>
              <a:t>Holo</a:t>
            </a:r>
            <a:r>
              <a:rPr lang="en-US" altLang="ja-JP" sz="3600" dirty="0"/>
              <a:t>:</a:t>
            </a:r>
            <a:r>
              <a:rPr lang="en" altLang="ja-JP" sz="3600" dirty="0"/>
              <a:t> 2OT1D</a:t>
            </a:r>
            <a:r>
              <a:rPr lang="en-US" altLang="ja-JP" sz="3600" dirty="0"/>
              <a:t>, Ligand: N3P</a:t>
            </a:r>
            <a:endParaRPr lang="ja-JP" altLang="en-US" sz="3600"/>
          </a:p>
        </p:txBody>
      </p:sp>
      <p:pic>
        <p:nvPicPr>
          <p:cNvPr id="6" name="図 5" descr="コショウ, 屋内, テーブル, 大きい が含まれている画像&#10;&#10;自動的に生成された説明">
            <a:extLst>
              <a:ext uri="{FF2B5EF4-FFF2-40B4-BE49-F238E27FC236}">
                <a16:creationId xmlns:a16="http://schemas.microsoft.com/office/drawing/2014/main" id="{0DE85EA7-445B-B34A-8628-696A7BDCB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373" y="3002905"/>
            <a:ext cx="4924254" cy="3675687"/>
          </a:xfrm>
          <a:prstGeom prst="rect">
            <a:avLst/>
          </a:prstGeom>
        </p:spPr>
      </p:pic>
      <p:pic>
        <p:nvPicPr>
          <p:cNvPr id="7" name="図 6" descr="グリーン, テーブル, 海洋生物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EC32830A-417A-4741-9776-3CED3AAD7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17" y="3002905"/>
            <a:ext cx="5681452" cy="359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97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46A7FD-1105-FD40-8F6B-7D292F6F0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SVM</a:t>
            </a:r>
            <a:r>
              <a:rPr lang="ja-JP" altLang="en-US"/>
              <a:t>が誤答した</a:t>
            </a:r>
            <a:br>
              <a:rPr lang="en-US" altLang="ja-JP" dirty="0"/>
            </a:br>
            <a:r>
              <a:rPr lang="ja-JP" altLang="en-US"/>
              <a:t>タンパク質と各因子の影響度</a:t>
            </a:r>
            <a:endParaRPr kumimoji="1" lang="ja-JP" altLang="en-US"/>
          </a:p>
        </p:txBody>
      </p:sp>
      <p:pic>
        <p:nvPicPr>
          <p:cNvPr id="4" name="図 3" descr="グラフ&#10;&#10;自動的に生成された説明">
            <a:extLst>
              <a:ext uri="{FF2B5EF4-FFF2-40B4-BE49-F238E27FC236}">
                <a16:creationId xmlns:a16="http://schemas.microsoft.com/office/drawing/2014/main" id="{F6282DA7-CBDA-4947-9DFB-EB7C759852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1" t="3945" r="9091" b="3853"/>
          <a:stretch/>
        </p:blipFill>
        <p:spPr>
          <a:xfrm>
            <a:off x="6244661" y="2491276"/>
            <a:ext cx="4737246" cy="4048892"/>
          </a:xfrm>
          <a:prstGeom prst="rect">
            <a:avLst/>
          </a:prstGeom>
        </p:spPr>
      </p:pic>
      <p:sp>
        <p:nvSpPr>
          <p:cNvPr id="5" name="フレーム 4">
            <a:extLst>
              <a:ext uri="{FF2B5EF4-FFF2-40B4-BE49-F238E27FC236}">
                <a16:creationId xmlns:a16="http://schemas.microsoft.com/office/drawing/2014/main" id="{91067513-7370-9A43-A284-1C68A905A0E9}"/>
              </a:ext>
            </a:extLst>
          </p:cNvPr>
          <p:cNvSpPr/>
          <p:nvPr/>
        </p:nvSpPr>
        <p:spPr>
          <a:xfrm>
            <a:off x="8437944" y="2842103"/>
            <a:ext cx="1574157" cy="1516284"/>
          </a:xfrm>
          <a:prstGeom prst="frame">
            <a:avLst>
              <a:gd name="adj1" fmla="val 617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フレーム 5">
            <a:extLst>
              <a:ext uri="{FF2B5EF4-FFF2-40B4-BE49-F238E27FC236}">
                <a16:creationId xmlns:a16="http://schemas.microsoft.com/office/drawing/2014/main" id="{AAAEED63-5155-104B-AC92-2C94B31A2FE3}"/>
              </a:ext>
            </a:extLst>
          </p:cNvPr>
          <p:cNvSpPr/>
          <p:nvPr/>
        </p:nvSpPr>
        <p:spPr>
          <a:xfrm>
            <a:off x="6863787" y="4358387"/>
            <a:ext cx="1574157" cy="1516284"/>
          </a:xfrm>
          <a:prstGeom prst="frame">
            <a:avLst>
              <a:gd name="adj1" fmla="val 6171"/>
            </a:avLst>
          </a:prstGeom>
          <a:solidFill>
            <a:srgbClr val="7030A0"/>
          </a:solidFill>
          <a:ln cmpd="sng">
            <a:solidFill>
              <a:srgbClr val="7030A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6AAF966-96DA-FD4C-9A74-31C17AD92386}"/>
              </a:ext>
            </a:extLst>
          </p:cNvPr>
          <p:cNvSpPr txBox="1"/>
          <p:nvPr/>
        </p:nvSpPr>
        <p:spPr>
          <a:xfrm>
            <a:off x="5370651" y="1892237"/>
            <a:ext cx="6250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/>
              <a:t>実践は</a:t>
            </a:r>
            <a:r>
              <a:rPr lang="en-US" altLang="ja-JP" dirty="0"/>
              <a:t>AI</a:t>
            </a:r>
            <a:r>
              <a:rPr lang="ja-JP" altLang="en-US"/>
              <a:t>が</a:t>
            </a:r>
            <a:r>
              <a:rPr lang="en-US" altLang="ja-JP" dirty="0"/>
              <a:t>1</a:t>
            </a:r>
            <a:r>
              <a:rPr lang="ja-JP" altLang="en-US"/>
              <a:t>と予測したが、実際は</a:t>
            </a:r>
            <a:r>
              <a:rPr lang="en-US" altLang="ja-JP" dirty="0"/>
              <a:t>0</a:t>
            </a:r>
            <a:r>
              <a:rPr lang="ja-JP" altLang="en-US"/>
              <a:t>が答えだった場合</a:t>
            </a:r>
            <a:endParaRPr kumimoji="1"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/>
              <a:t>点線は</a:t>
            </a:r>
            <a:r>
              <a:rPr kumimoji="1" lang="en-US" altLang="ja-JP" dirty="0"/>
              <a:t>AI</a:t>
            </a:r>
            <a:r>
              <a:rPr kumimoji="1" lang="ja-JP" altLang="en-US"/>
              <a:t>が</a:t>
            </a:r>
            <a:r>
              <a:rPr kumimoji="1" lang="en-US" altLang="ja-JP" dirty="0"/>
              <a:t>0</a:t>
            </a:r>
            <a:r>
              <a:rPr kumimoji="1" lang="ja-JP" altLang="en-US"/>
              <a:t>と予測したが、実際は</a:t>
            </a:r>
            <a:r>
              <a:rPr kumimoji="1" lang="en-US" altLang="ja-JP" dirty="0"/>
              <a:t>1</a:t>
            </a:r>
            <a:r>
              <a:rPr kumimoji="1" lang="ja-JP" altLang="en-US"/>
              <a:t>が答えだった場合</a:t>
            </a:r>
            <a:endParaRPr kumimoji="1" lang="en-US" altLang="ja-JP" dirty="0"/>
          </a:p>
        </p:txBody>
      </p:sp>
      <p:pic>
        <p:nvPicPr>
          <p:cNvPr id="9" name="図 8" descr="ダイアグラム&#10;&#10;中程度の精度で自動的に生成された説明">
            <a:extLst>
              <a:ext uri="{FF2B5EF4-FFF2-40B4-BE49-F238E27FC236}">
                <a16:creationId xmlns:a16="http://schemas.microsoft.com/office/drawing/2014/main" id="{45F609DF-95D6-2F40-8FF2-EDD5B5B8C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92794"/>
            <a:ext cx="3957323" cy="4500081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A358B1A-9EDB-E34E-B76F-360E766B60A6}"/>
              </a:ext>
            </a:extLst>
          </p:cNvPr>
          <p:cNvSpPr/>
          <p:nvPr/>
        </p:nvSpPr>
        <p:spPr>
          <a:xfrm>
            <a:off x="291296" y="6492875"/>
            <a:ext cx="116094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/>
              <a:t>miss_classified PDB:  '1B6BA' '1B6BA' '</a:t>
            </a:r>
            <a:r>
              <a:rPr lang="ja-JP" altLang="en-US" sz="2000">
                <a:solidFill>
                  <a:srgbClr val="FF0000"/>
                </a:solidFill>
              </a:rPr>
              <a:t>1E2XA</a:t>
            </a:r>
            <a:r>
              <a:rPr lang="ja-JP" altLang="en-US" sz="2000"/>
              <a:t>' '1JBUH' '1JWPA' '1Z92A' '</a:t>
            </a:r>
            <a:r>
              <a:rPr lang="ja-JP" altLang="en-US" sz="2000">
                <a:solidFill>
                  <a:srgbClr val="FF0000"/>
                </a:solidFill>
              </a:rPr>
              <a:t>3FDLA</a:t>
            </a:r>
            <a:r>
              <a:rPr lang="ja-JP" altLang="en-US" sz="2000"/>
              <a:t>' '3FDLA' '4HB2C'</a:t>
            </a:r>
          </a:p>
        </p:txBody>
      </p:sp>
    </p:spTree>
    <p:extLst>
      <p:ext uri="{BB962C8B-B14F-4D97-AF65-F5344CB8AC3E}">
        <p14:creationId xmlns:p14="http://schemas.microsoft.com/office/powerpoint/2010/main" val="4254561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4D372C-6B89-CE47-8E2B-E0711330F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072395" cy="1325563"/>
          </a:xfrm>
        </p:spPr>
        <p:txBody>
          <a:bodyPr>
            <a:normAutofit/>
          </a:bodyPr>
          <a:lstStyle/>
          <a:p>
            <a:r>
              <a:rPr lang="en-US" altLang="ja-JP" sz="4000" dirty="0"/>
              <a:t>SVM</a:t>
            </a:r>
            <a:r>
              <a:rPr lang="ja-JP" altLang="en-US" sz="4000"/>
              <a:t>が誤答</a:t>
            </a:r>
            <a:r>
              <a:rPr lang="en-US" altLang="ja-JP" sz="4000" dirty="0"/>
              <a:t>(0</a:t>
            </a:r>
            <a:r>
              <a:rPr lang="ja-JP" altLang="en-US" sz="4000"/>
              <a:t>と予測</a:t>
            </a:r>
            <a:r>
              <a:rPr lang="en-US" altLang="ja-JP" sz="4000" dirty="0"/>
              <a:t>)</a:t>
            </a:r>
            <a:r>
              <a:rPr lang="ja-JP" altLang="en-US" sz="4000"/>
              <a:t>したタンパク質構造を確認</a:t>
            </a:r>
            <a:endParaRPr kumimoji="1" lang="ja-JP" altLang="en-US" sz="40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08B3BC7-3CB2-6746-9EAD-D6EA70CC4A24}"/>
              </a:ext>
            </a:extLst>
          </p:cNvPr>
          <p:cNvSpPr txBox="1"/>
          <p:nvPr/>
        </p:nvSpPr>
        <p:spPr>
          <a:xfrm>
            <a:off x="1069133" y="2170875"/>
            <a:ext cx="944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APO</a:t>
            </a:r>
            <a:endParaRPr kumimoji="1" lang="ja-JP" altLang="en-US" sz="20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B12DB8F-10FB-E44D-A80F-D044F0F9ACC4}"/>
              </a:ext>
            </a:extLst>
          </p:cNvPr>
          <p:cNvSpPr txBox="1"/>
          <p:nvPr/>
        </p:nvSpPr>
        <p:spPr>
          <a:xfrm>
            <a:off x="6096000" y="2170875"/>
            <a:ext cx="1199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HOLO</a:t>
            </a:r>
            <a:endParaRPr kumimoji="1" lang="ja-JP" altLang="en-US" sz="2000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28E8661F-BCBC-604A-ABD4-AA35FC68AD56}"/>
              </a:ext>
            </a:extLst>
          </p:cNvPr>
          <p:cNvSpPr txBox="1">
            <a:spLocks/>
          </p:cNvSpPr>
          <p:nvPr/>
        </p:nvSpPr>
        <p:spPr>
          <a:xfrm>
            <a:off x="735551" y="1138507"/>
            <a:ext cx="102435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200" dirty="0"/>
              <a:t>Apo: 1B6BA, </a:t>
            </a:r>
            <a:r>
              <a:rPr lang="en-US" altLang="ja-JP" sz="3200" dirty="0" err="1"/>
              <a:t>Holo</a:t>
            </a:r>
            <a:r>
              <a:rPr lang="en-US" altLang="ja-JP" sz="3200" dirty="0"/>
              <a:t>:</a:t>
            </a:r>
            <a:r>
              <a:rPr lang="en" altLang="ja-JP" sz="3200" dirty="0"/>
              <a:t> 1KUVA </a:t>
            </a:r>
            <a:r>
              <a:rPr lang="en-US" altLang="ja-JP" sz="3200" dirty="0"/>
              <a:t>, Ligand: CA5 </a:t>
            </a:r>
            <a:endParaRPr lang="ja-JP" altLang="en-US" sz="3200"/>
          </a:p>
        </p:txBody>
      </p:sp>
      <p:pic>
        <p:nvPicPr>
          <p:cNvPr id="8" name="図 7" descr="食品, ケーキ が含まれている画像&#10;&#10;自動的に生成された説明">
            <a:extLst>
              <a:ext uri="{FF2B5EF4-FFF2-40B4-BE49-F238E27FC236}">
                <a16:creationId xmlns:a16="http://schemas.microsoft.com/office/drawing/2014/main" id="{FC6D9890-A788-1B43-8D1D-063A65D8C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50" y="2540207"/>
            <a:ext cx="4820297" cy="4324496"/>
          </a:xfrm>
          <a:prstGeom prst="rect">
            <a:avLst/>
          </a:prstGeom>
        </p:spPr>
      </p:pic>
      <p:pic>
        <p:nvPicPr>
          <p:cNvPr id="9" name="図 8" descr="コショウ, テーブル, 座る, 食品 が含まれている画像&#10;&#10;自動的に生成された説明">
            <a:extLst>
              <a:ext uri="{FF2B5EF4-FFF2-40B4-BE49-F238E27FC236}">
                <a16:creationId xmlns:a16="http://schemas.microsoft.com/office/drawing/2014/main" id="{EB85BA46-FB8D-1749-82F5-156B57546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038" y="2540207"/>
            <a:ext cx="4929145" cy="425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19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18E696D-B354-2645-B8A4-86F5146DD5FB}"/>
              </a:ext>
            </a:extLst>
          </p:cNvPr>
          <p:cNvSpPr txBox="1"/>
          <p:nvPr/>
        </p:nvSpPr>
        <p:spPr>
          <a:xfrm>
            <a:off x="1389552" y="2308761"/>
            <a:ext cx="788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APO</a:t>
            </a:r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551FA34-AEAA-BC4C-BAFF-96C33A8C51C3}"/>
              </a:ext>
            </a:extLst>
          </p:cNvPr>
          <p:cNvSpPr txBox="1"/>
          <p:nvPr/>
        </p:nvSpPr>
        <p:spPr>
          <a:xfrm>
            <a:off x="6425460" y="2308761"/>
            <a:ext cx="1167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HOLO</a:t>
            </a:r>
            <a:endParaRPr kumimoji="1" lang="ja-JP" altLang="en-US"/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279A7C28-D073-5845-AA33-C09F9286E81A}"/>
              </a:ext>
            </a:extLst>
          </p:cNvPr>
          <p:cNvSpPr txBox="1">
            <a:spLocks/>
          </p:cNvSpPr>
          <p:nvPr/>
        </p:nvSpPr>
        <p:spPr>
          <a:xfrm>
            <a:off x="1286552" y="1449662"/>
            <a:ext cx="9976413" cy="868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600" dirty="0"/>
              <a:t>Apo: 1JBUH, </a:t>
            </a:r>
            <a:r>
              <a:rPr lang="en-US" altLang="ja-JP" sz="3600" dirty="0" err="1"/>
              <a:t>Holo</a:t>
            </a:r>
            <a:r>
              <a:rPr lang="en-US" altLang="ja-JP" sz="3600" dirty="0"/>
              <a:t>:</a:t>
            </a:r>
            <a:r>
              <a:rPr lang="en" altLang="ja-JP" sz="3600" dirty="0"/>
              <a:t> 1WUNH</a:t>
            </a:r>
            <a:r>
              <a:rPr lang="en-US" altLang="ja-JP" sz="3600" dirty="0"/>
              <a:t>, Ligand: P5B</a:t>
            </a:r>
            <a:endParaRPr lang="ja-JP" altLang="en-US" sz="3600"/>
          </a:p>
        </p:txBody>
      </p:sp>
      <p:pic>
        <p:nvPicPr>
          <p:cNvPr id="13" name="図 12" descr="背景パターン&#10;&#10;中程度の精度で自動的に生成された説明">
            <a:extLst>
              <a:ext uri="{FF2B5EF4-FFF2-40B4-BE49-F238E27FC236}">
                <a16:creationId xmlns:a16="http://schemas.microsoft.com/office/drawing/2014/main" id="{8367600B-406D-B948-8E2C-A217FAABA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585" y="2827885"/>
            <a:ext cx="5034999" cy="4030115"/>
          </a:xfrm>
          <a:prstGeom prst="rect">
            <a:avLst/>
          </a:prstGeom>
        </p:spPr>
      </p:pic>
      <p:pic>
        <p:nvPicPr>
          <p:cNvPr id="14" name="図 13" descr="屋内, おもちゃ, 誕生日, ケーキ が含まれている画像&#10;&#10;自動的に生成された説明">
            <a:extLst>
              <a:ext uri="{FF2B5EF4-FFF2-40B4-BE49-F238E27FC236}">
                <a16:creationId xmlns:a16="http://schemas.microsoft.com/office/drawing/2014/main" id="{1F1F8E21-89E8-034C-A804-727D50302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571" y="2827885"/>
            <a:ext cx="4842228" cy="4030115"/>
          </a:xfrm>
          <a:prstGeom prst="rect">
            <a:avLst/>
          </a:prstGeom>
        </p:spPr>
      </p:pic>
      <p:sp>
        <p:nvSpPr>
          <p:cNvPr id="15" name="タイトル 1">
            <a:extLst>
              <a:ext uri="{FF2B5EF4-FFF2-40B4-BE49-F238E27FC236}">
                <a16:creationId xmlns:a16="http://schemas.microsoft.com/office/drawing/2014/main" id="{670BC478-BF08-EC4D-8601-1E1F21FD7CC3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0723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/>
              <a:t>SVM</a:t>
            </a:r>
            <a:r>
              <a:rPr lang="ja-JP" altLang="en-US" sz="4000"/>
              <a:t>が誤答</a:t>
            </a:r>
            <a:r>
              <a:rPr lang="en-US" altLang="ja-JP" sz="4000"/>
              <a:t>(0</a:t>
            </a:r>
            <a:r>
              <a:rPr lang="ja-JP" altLang="en-US" sz="4000"/>
              <a:t>と予測</a:t>
            </a:r>
            <a:r>
              <a:rPr lang="en-US" altLang="ja-JP" sz="4000"/>
              <a:t>)</a:t>
            </a:r>
            <a:r>
              <a:rPr lang="ja-JP" altLang="en-US" sz="4000"/>
              <a:t>したタンパク質構造を確認</a:t>
            </a:r>
          </a:p>
        </p:txBody>
      </p:sp>
    </p:spTree>
    <p:extLst>
      <p:ext uri="{BB962C8B-B14F-4D97-AF65-F5344CB8AC3E}">
        <p14:creationId xmlns:p14="http://schemas.microsoft.com/office/powerpoint/2010/main" val="2257034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">
            <a:extLst>
              <a:ext uri="{FF2B5EF4-FFF2-40B4-BE49-F238E27FC236}">
                <a16:creationId xmlns:a16="http://schemas.microsoft.com/office/drawing/2014/main" id="{670BC478-BF08-EC4D-8601-1E1F21FD7CC3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0723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/>
              <a:t>SVM</a:t>
            </a:r>
            <a:r>
              <a:rPr lang="ja-JP" altLang="en-US" sz="4000"/>
              <a:t>が誤答</a:t>
            </a:r>
            <a:r>
              <a:rPr lang="en-US" altLang="ja-JP" sz="4000"/>
              <a:t>(0</a:t>
            </a:r>
            <a:r>
              <a:rPr lang="ja-JP" altLang="en-US" sz="4000"/>
              <a:t>と予測</a:t>
            </a:r>
            <a:r>
              <a:rPr lang="en-US" altLang="ja-JP" sz="4000"/>
              <a:t>)</a:t>
            </a:r>
            <a:r>
              <a:rPr lang="ja-JP" altLang="en-US" sz="4000"/>
              <a:t>したタンパク質構造を確認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316AC3E-25A2-CE4F-8360-C0F1A2213B12}"/>
              </a:ext>
            </a:extLst>
          </p:cNvPr>
          <p:cNvSpPr txBox="1"/>
          <p:nvPr/>
        </p:nvSpPr>
        <p:spPr>
          <a:xfrm>
            <a:off x="1169041" y="2266283"/>
            <a:ext cx="70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APO</a:t>
            </a:r>
            <a:endParaRPr kumimoji="1" lang="ja-JP" altLang="en-US" sz="20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4FA96A1-2045-3843-8E01-8377A6DFFBDF}"/>
              </a:ext>
            </a:extLst>
          </p:cNvPr>
          <p:cNvSpPr txBox="1"/>
          <p:nvPr/>
        </p:nvSpPr>
        <p:spPr>
          <a:xfrm>
            <a:off x="6195908" y="2266283"/>
            <a:ext cx="1084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HOLO</a:t>
            </a:r>
            <a:endParaRPr kumimoji="1" lang="ja-JP" altLang="en-US"/>
          </a:p>
        </p:txBody>
      </p:sp>
      <p:sp>
        <p:nvSpPr>
          <p:cNvPr id="16" name="タイトル 1">
            <a:extLst>
              <a:ext uri="{FF2B5EF4-FFF2-40B4-BE49-F238E27FC236}">
                <a16:creationId xmlns:a16="http://schemas.microsoft.com/office/drawing/2014/main" id="{4D5246A5-E6A6-5341-9F9B-17FCFA057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08" y="1364836"/>
            <a:ext cx="10515600" cy="972857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Apo: 1JWPA, </a:t>
            </a:r>
            <a:r>
              <a:rPr lang="en-US" altLang="ja-JP" sz="3200" dirty="0" err="1"/>
              <a:t>Holo</a:t>
            </a:r>
            <a:r>
              <a:rPr lang="en-US" altLang="ja-JP" sz="3200" dirty="0"/>
              <a:t>:</a:t>
            </a:r>
            <a:r>
              <a:rPr lang="en" altLang="ja-JP" sz="3200" dirty="0"/>
              <a:t> 1PZOA</a:t>
            </a:r>
            <a:r>
              <a:rPr lang="en-US" altLang="ja-JP" sz="3200" dirty="0"/>
              <a:t>, Ligand: CBT</a:t>
            </a:r>
            <a:endParaRPr kumimoji="1" lang="ja-JP" altLang="en-US" sz="3200"/>
          </a:p>
        </p:txBody>
      </p:sp>
      <p:pic>
        <p:nvPicPr>
          <p:cNvPr id="17" name="図 16" descr="グリーン, 食品, ケーキ, 光 が含まれている画像&#10;&#10;自動的に生成された説明">
            <a:extLst>
              <a:ext uri="{FF2B5EF4-FFF2-40B4-BE49-F238E27FC236}">
                <a16:creationId xmlns:a16="http://schemas.microsoft.com/office/drawing/2014/main" id="{C4C75201-35B1-8F47-9AD7-52C53A46C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54" y="2754674"/>
            <a:ext cx="4925994" cy="4001467"/>
          </a:xfrm>
          <a:prstGeom prst="rect">
            <a:avLst/>
          </a:prstGeom>
        </p:spPr>
      </p:pic>
      <p:pic>
        <p:nvPicPr>
          <p:cNvPr id="18" name="図 17" descr="屋内, テーブル, 形, 探す が含まれている画像&#10;&#10;自動的に生成された説明">
            <a:extLst>
              <a:ext uri="{FF2B5EF4-FFF2-40B4-BE49-F238E27FC236}">
                <a16:creationId xmlns:a16="http://schemas.microsoft.com/office/drawing/2014/main" id="{4674BD98-FBC6-2A4A-A0CF-483B59F59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591" y="2700604"/>
            <a:ext cx="5767881" cy="400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974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">
            <a:extLst>
              <a:ext uri="{FF2B5EF4-FFF2-40B4-BE49-F238E27FC236}">
                <a16:creationId xmlns:a16="http://schemas.microsoft.com/office/drawing/2014/main" id="{670BC478-BF08-EC4D-8601-1E1F21FD7CC3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0723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/>
              <a:t>SVM</a:t>
            </a:r>
            <a:r>
              <a:rPr lang="ja-JP" altLang="en-US" sz="4000"/>
              <a:t>が誤答</a:t>
            </a:r>
            <a:r>
              <a:rPr lang="en-US" altLang="ja-JP" sz="4000"/>
              <a:t>(0</a:t>
            </a:r>
            <a:r>
              <a:rPr lang="ja-JP" altLang="en-US" sz="4000"/>
              <a:t>と予測</a:t>
            </a:r>
            <a:r>
              <a:rPr lang="en-US" altLang="ja-JP" sz="4000"/>
              <a:t>)</a:t>
            </a:r>
            <a:r>
              <a:rPr lang="ja-JP" altLang="en-US" sz="4000"/>
              <a:t>したタンパク質構造を確認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836739B-DB81-0145-818B-1C4340CB7E08}"/>
              </a:ext>
            </a:extLst>
          </p:cNvPr>
          <p:cNvSpPr txBox="1"/>
          <p:nvPr/>
        </p:nvSpPr>
        <p:spPr>
          <a:xfrm>
            <a:off x="1410342" y="2128220"/>
            <a:ext cx="1066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APO</a:t>
            </a:r>
            <a:endParaRPr kumimoji="1" lang="ja-JP" altLang="en-US" sz="20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4A721E8-D76B-1C4E-AA5B-0BAADBAD2D4E}"/>
              </a:ext>
            </a:extLst>
          </p:cNvPr>
          <p:cNvSpPr txBox="1"/>
          <p:nvPr/>
        </p:nvSpPr>
        <p:spPr>
          <a:xfrm>
            <a:off x="6446091" y="2128220"/>
            <a:ext cx="950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HOLO</a:t>
            </a:r>
            <a:endParaRPr kumimoji="1" lang="ja-JP" altLang="en-US" sz="2000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25C1375C-F196-A14A-BEF8-497C7B2CC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956" y="1177815"/>
            <a:ext cx="9985969" cy="1221672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Apo: 1Z92A, </a:t>
            </a:r>
            <a:r>
              <a:rPr lang="en-US" altLang="ja-JP" sz="3200" dirty="0" err="1"/>
              <a:t>Holo</a:t>
            </a:r>
            <a:r>
              <a:rPr lang="en-US" altLang="ja-JP" sz="3200" dirty="0"/>
              <a:t>:</a:t>
            </a:r>
            <a:r>
              <a:rPr lang="en" altLang="ja-JP" sz="3200" dirty="0"/>
              <a:t> 1PY2A</a:t>
            </a:r>
            <a:r>
              <a:rPr lang="en-US" altLang="ja-JP" sz="3200" dirty="0"/>
              <a:t>, Ligand: FRH</a:t>
            </a:r>
            <a:endParaRPr kumimoji="1" lang="ja-JP" altLang="en-US" sz="3200"/>
          </a:p>
        </p:txBody>
      </p:sp>
      <p:pic>
        <p:nvPicPr>
          <p:cNvPr id="6" name="図 5" descr="ケーキ, 誕生日, テーブル, 食品 が含まれている画像&#10;&#10;自動的に生成された説明">
            <a:extLst>
              <a:ext uri="{FF2B5EF4-FFF2-40B4-BE49-F238E27FC236}">
                <a16:creationId xmlns:a16="http://schemas.microsoft.com/office/drawing/2014/main" id="{CED09A97-458C-1F4A-896E-68C083DD1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416" y="2583245"/>
            <a:ext cx="4463165" cy="4463165"/>
          </a:xfrm>
          <a:prstGeom prst="rect">
            <a:avLst/>
          </a:prstGeom>
        </p:spPr>
      </p:pic>
      <p:pic>
        <p:nvPicPr>
          <p:cNvPr id="7" name="図 6" descr="食品 が含まれている画像&#10;&#10;自動的に生成された説明">
            <a:extLst>
              <a:ext uri="{FF2B5EF4-FFF2-40B4-BE49-F238E27FC236}">
                <a16:creationId xmlns:a16="http://schemas.microsoft.com/office/drawing/2014/main" id="{B587C8F8-B178-1D40-93B5-0C4E489F7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28" y="2573757"/>
            <a:ext cx="4294207" cy="428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23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">
            <a:extLst>
              <a:ext uri="{FF2B5EF4-FFF2-40B4-BE49-F238E27FC236}">
                <a16:creationId xmlns:a16="http://schemas.microsoft.com/office/drawing/2014/main" id="{670BC478-BF08-EC4D-8601-1E1F21FD7CC3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0723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/>
              <a:t>SVM</a:t>
            </a:r>
            <a:r>
              <a:rPr lang="ja-JP" altLang="en-US" sz="4000"/>
              <a:t>が誤答</a:t>
            </a:r>
            <a:r>
              <a:rPr lang="en-US" altLang="ja-JP" sz="4000"/>
              <a:t>(0</a:t>
            </a:r>
            <a:r>
              <a:rPr lang="ja-JP" altLang="en-US" sz="4000"/>
              <a:t>と予測</a:t>
            </a:r>
            <a:r>
              <a:rPr lang="en-US" altLang="ja-JP" sz="4000"/>
              <a:t>)</a:t>
            </a:r>
            <a:r>
              <a:rPr lang="ja-JP" altLang="en-US" sz="4000"/>
              <a:t>したタンパク質構造を確認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C3DAA2C-A0A2-F54E-AE1E-226299E1BD8C}"/>
              </a:ext>
            </a:extLst>
          </p:cNvPr>
          <p:cNvSpPr txBox="1"/>
          <p:nvPr/>
        </p:nvSpPr>
        <p:spPr>
          <a:xfrm>
            <a:off x="1122742" y="2305701"/>
            <a:ext cx="814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APO</a:t>
            </a:r>
            <a:endParaRPr kumimoji="1" lang="ja-JP" altLang="en-US" sz="24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2113B8-3C22-EA4B-BE15-1854F520359B}"/>
              </a:ext>
            </a:extLst>
          </p:cNvPr>
          <p:cNvSpPr txBox="1"/>
          <p:nvPr/>
        </p:nvSpPr>
        <p:spPr>
          <a:xfrm>
            <a:off x="6149609" y="2305701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HOLO</a:t>
            </a:r>
            <a:endParaRPr kumimoji="1" lang="ja-JP" altLang="en-US" sz="2400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B8B34729-BAAD-0C41-94E6-3681375F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8517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3600" dirty="0"/>
              <a:t>Apo: 3FDLA, </a:t>
            </a:r>
            <a:r>
              <a:rPr lang="en-US" altLang="ja-JP" sz="3600" dirty="0" err="1"/>
              <a:t>Holo</a:t>
            </a:r>
            <a:r>
              <a:rPr lang="en-US" altLang="ja-JP" sz="3600" dirty="0"/>
              <a:t>:</a:t>
            </a:r>
            <a:r>
              <a:rPr lang="en" altLang="ja-JP" sz="3600" dirty="0"/>
              <a:t> 2YXJA</a:t>
            </a:r>
            <a:r>
              <a:rPr lang="en-US" altLang="ja-JP" sz="3600" dirty="0"/>
              <a:t>, Ligand: N3C</a:t>
            </a:r>
            <a:endParaRPr kumimoji="1" lang="ja-JP" altLang="en-US" sz="3600"/>
          </a:p>
        </p:txBody>
      </p:sp>
      <p:pic>
        <p:nvPicPr>
          <p:cNvPr id="6" name="図 5" descr="カラフルな色のケーキ&#10;&#10;中程度の精度で自動的に生成された説明">
            <a:extLst>
              <a:ext uri="{FF2B5EF4-FFF2-40B4-BE49-F238E27FC236}">
                <a16:creationId xmlns:a16="http://schemas.microsoft.com/office/drawing/2014/main" id="{9DD4D40D-07A0-4148-B6D7-E30C4C60E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858945"/>
            <a:ext cx="5398743" cy="3883306"/>
          </a:xfrm>
          <a:prstGeom prst="rect">
            <a:avLst/>
          </a:prstGeom>
        </p:spPr>
      </p:pic>
      <p:pic>
        <p:nvPicPr>
          <p:cNvPr id="7" name="図 6" descr="背景パターン&#10;&#10;中程度の精度で自動的に生成された説明">
            <a:extLst>
              <a:ext uri="{FF2B5EF4-FFF2-40B4-BE49-F238E27FC236}">
                <a16:creationId xmlns:a16="http://schemas.microsoft.com/office/drawing/2014/main" id="{42C2F23C-3B7D-B94E-AE06-3513BBCCA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19" y="2858945"/>
            <a:ext cx="5326956" cy="388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10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882587-37F1-774E-9D59-080B49D60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Optuna</a:t>
            </a:r>
            <a:r>
              <a:rPr kumimoji="1" lang="ja-JP" altLang="en-US"/>
              <a:t>によるパラメータチューニング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459B742-0AA7-5C4D-97A0-4042C9C852BD}"/>
              </a:ext>
            </a:extLst>
          </p:cNvPr>
          <p:cNvSpPr txBox="1"/>
          <p:nvPr/>
        </p:nvSpPr>
        <p:spPr>
          <a:xfrm>
            <a:off x="761963" y="1635598"/>
            <a:ext cx="2353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Random Forest</a:t>
            </a:r>
            <a:endParaRPr kumimoji="1" lang="ja-JP" altLang="en-US" sz="2400"/>
          </a:p>
        </p:txBody>
      </p:sp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8AD9C0F6-3A05-E140-BC52-010F985A4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43" y="2180400"/>
            <a:ext cx="5671757" cy="4051256"/>
          </a:xfrm>
          <a:prstGeom prst="rect">
            <a:avLst/>
          </a:prstGeom>
        </p:spPr>
      </p:pic>
      <p:pic>
        <p:nvPicPr>
          <p:cNvPr id="9" name="図 8" descr="グラフ, 棒グラフ&#10;&#10;自動的に生成された説明">
            <a:extLst>
              <a:ext uri="{FF2B5EF4-FFF2-40B4-BE49-F238E27FC236}">
                <a16:creationId xmlns:a16="http://schemas.microsoft.com/office/drawing/2014/main" id="{D6EF5208-BC60-DD4D-BD3A-89D709F27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823" y="2828150"/>
            <a:ext cx="4764909" cy="340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95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">
            <a:extLst>
              <a:ext uri="{FF2B5EF4-FFF2-40B4-BE49-F238E27FC236}">
                <a16:creationId xmlns:a16="http://schemas.microsoft.com/office/drawing/2014/main" id="{670BC478-BF08-EC4D-8601-1E1F21FD7CC3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0723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 dirty="0"/>
              <a:t>SVM</a:t>
            </a:r>
            <a:r>
              <a:rPr lang="ja-JP" altLang="en-US" sz="4000"/>
              <a:t>が誤答</a:t>
            </a:r>
            <a:r>
              <a:rPr lang="en-US" altLang="ja-JP" sz="4000" dirty="0"/>
              <a:t>(0</a:t>
            </a:r>
            <a:r>
              <a:rPr lang="ja-JP" altLang="en-US" sz="4000"/>
              <a:t>と予測</a:t>
            </a:r>
            <a:r>
              <a:rPr lang="en-US" altLang="ja-JP" sz="4000" dirty="0"/>
              <a:t>)</a:t>
            </a:r>
            <a:r>
              <a:rPr lang="ja-JP" altLang="en-US" sz="4000"/>
              <a:t>したタンパク質構造を確認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A09DBC1-A221-494A-BE00-4129D0750E31}"/>
              </a:ext>
            </a:extLst>
          </p:cNvPr>
          <p:cNvSpPr txBox="1"/>
          <p:nvPr/>
        </p:nvSpPr>
        <p:spPr>
          <a:xfrm>
            <a:off x="1365812" y="2394511"/>
            <a:ext cx="814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APO</a:t>
            </a:r>
            <a:endParaRPr kumimoji="1" lang="ja-JP" altLang="en-US" sz="24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0C810FD-6C36-DE4F-AD82-00166BB70256}"/>
              </a:ext>
            </a:extLst>
          </p:cNvPr>
          <p:cNvSpPr txBox="1"/>
          <p:nvPr/>
        </p:nvSpPr>
        <p:spPr>
          <a:xfrm>
            <a:off x="6392679" y="2394511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HOLO</a:t>
            </a:r>
            <a:endParaRPr kumimoji="1" lang="ja-JP" altLang="en-US" sz="2400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EB2E50B0-5A11-C44E-A108-8F1076F50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6" y="129978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dirty="0"/>
              <a:t>Apo: 4HB2C, </a:t>
            </a:r>
            <a:r>
              <a:rPr lang="en-US" altLang="ja-JP" sz="4000" dirty="0" err="1"/>
              <a:t>Holo</a:t>
            </a:r>
            <a:r>
              <a:rPr lang="en-US" altLang="ja-JP" sz="4000" dirty="0"/>
              <a:t>:</a:t>
            </a:r>
            <a:r>
              <a:rPr lang="en" altLang="ja-JP" sz="4000" dirty="0"/>
              <a:t> 4HATC</a:t>
            </a:r>
            <a:r>
              <a:rPr lang="en-US" altLang="ja-JP" sz="4000" dirty="0"/>
              <a:t>, Ligand: LMB</a:t>
            </a:r>
            <a:endParaRPr kumimoji="1" lang="ja-JP" altLang="en-US" sz="4000"/>
          </a:p>
        </p:txBody>
      </p:sp>
      <p:pic>
        <p:nvPicPr>
          <p:cNvPr id="6" name="図 5" descr="ケーキ, 誕生日, 屋内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0AFC69A3-5261-5042-9C81-45E4AD3B6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768" y="2856177"/>
            <a:ext cx="5831201" cy="3696280"/>
          </a:xfrm>
          <a:prstGeom prst="rect">
            <a:avLst/>
          </a:prstGeom>
        </p:spPr>
      </p:pic>
      <p:pic>
        <p:nvPicPr>
          <p:cNvPr id="7" name="図 6" descr="背景パターン&#10;&#10;自動的に生成された説明">
            <a:extLst>
              <a:ext uri="{FF2B5EF4-FFF2-40B4-BE49-F238E27FC236}">
                <a16:creationId xmlns:a16="http://schemas.microsoft.com/office/drawing/2014/main" id="{767040C2-9D48-6C46-9616-6669F4A79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74" y="2848686"/>
            <a:ext cx="5365670" cy="369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45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">
            <a:extLst>
              <a:ext uri="{FF2B5EF4-FFF2-40B4-BE49-F238E27FC236}">
                <a16:creationId xmlns:a16="http://schemas.microsoft.com/office/drawing/2014/main" id="{670BC478-BF08-EC4D-8601-1E1F21FD7CC3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0723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 dirty="0"/>
              <a:t>SVM</a:t>
            </a:r>
            <a:r>
              <a:rPr lang="ja-JP" altLang="en-US" sz="4000"/>
              <a:t>が誤答</a:t>
            </a:r>
            <a:r>
              <a:rPr lang="en-US" altLang="ja-JP" sz="4000" dirty="0"/>
              <a:t>(1</a:t>
            </a:r>
            <a:r>
              <a:rPr lang="ja-JP" altLang="en-US" sz="4000"/>
              <a:t>と予測</a:t>
            </a:r>
            <a:r>
              <a:rPr lang="en-US" altLang="ja-JP" sz="4000" dirty="0"/>
              <a:t>)</a:t>
            </a:r>
            <a:r>
              <a:rPr lang="ja-JP" altLang="en-US" sz="4000"/>
              <a:t>したタンパク質構造を確認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A09DBC1-A221-494A-BE00-4129D0750E31}"/>
              </a:ext>
            </a:extLst>
          </p:cNvPr>
          <p:cNvSpPr txBox="1"/>
          <p:nvPr/>
        </p:nvSpPr>
        <p:spPr>
          <a:xfrm>
            <a:off x="1365812" y="2313487"/>
            <a:ext cx="814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APO</a:t>
            </a:r>
            <a:endParaRPr kumimoji="1" lang="ja-JP" altLang="en-US" sz="24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0C810FD-6C36-DE4F-AD82-00166BB70256}"/>
              </a:ext>
            </a:extLst>
          </p:cNvPr>
          <p:cNvSpPr txBox="1"/>
          <p:nvPr/>
        </p:nvSpPr>
        <p:spPr>
          <a:xfrm>
            <a:off x="6392679" y="231348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HOLO</a:t>
            </a:r>
            <a:endParaRPr kumimoji="1" lang="ja-JP" altLang="en-US" sz="240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575FDB7A-19D4-3047-A2AE-2C1A1957D79D}"/>
              </a:ext>
            </a:extLst>
          </p:cNvPr>
          <p:cNvSpPr txBox="1">
            <a:spLocks/>
          </p:cNvSpPr>
          <p:nvPr/>
        </p:nvSpPr>
        <p:spPr>
          <a:xfrm>
            <a:off x="1134879" y="12987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600" dirty="0"/>
              <a:t>Apo: 1E2XA, </a:t>
            </a:r>
            <a:r>
              <a:rPr lang="en-US" altLang="ja-JP" sz="3600" dirty="0" err="1"/>
              <a:t>Holo</a:t>
            </a:r>
            <a:r>
              <a:rPr lang="en-US" altLang="ja-JP" sz="3600" dirty="0"/>
              <a:t>:</a:t>
            </a:r>
            <a:r>
              <a:rPr lang="en" altLang="ja-JP" sz="3600" dirty="0"/>
              <a:t> 1H9GA</a:t>
            </a:r>
            <a:r>
              <a:rPr lang="en-US" altLang="ja-JP" sz="3600" dirty="0"/>
              <a:t>, Ligand: MYR</a:t>
            </a:r>
            <a:endParaRPr lang="ja-JP" altLang="en-US" sz="3600"/>
          </a:p>
        </p:txBody>
      </p:sp>
      <p:pic>
        <p:nvPicPr>
          <p:cNvPr id="11" name="図 10" descr="背景パターン&#10;&#10;自動的に生成された説明">
            <a:extLst>
              <a:ext uri="{FF2B5EF4-FFF2-40B4-BE49-F238E27FC236}">
                <a16:creationId xmlns:a16="http://schemas.microsoft.com/office/drawing/2014/main" id="{F9BF4EA1-4CAC-D34B-8DA7-614C73809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023" y="3074166"/>
            <a:ext cx="4750423" cy="3599439"/>
          </a:xfrm>
          <a:prstGeom prst="rect">
            <a:avLst/>
          </a:prstGeom>
        </p:spPr>
      </p:pic>
      <p:pic>
        <p:nvPicPr>
          <p:cNvPr id="13" name="図 12" descr="屋内, テーブル, 座る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7ECE5C3E-95AD-6342-9451-F46B7CEDB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405" y="3092616"/>
            <a:ext cx="4080512" cy="358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37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">
            <a:extLst>
              <a:ext uri="{FF2B5EF4-FFF2-40B4-BE49-F238E27FC236}">
                <a16:creationId xmlns:a16="http://schemas.microsoft.com/office/drawing/2014/main" id="{670BC478-BF08-EC4D-8601-1E1F21FD7CC3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0723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 dirty="0"/>
              <a:t>SVM</a:t>
            </a:r>
            <a:r>
              <a:rPr lang="ja-JP" altLang="en-US" sz="4000"/>
              <a:t>が誤答</a:t>
            </a:r>
            <a:r>
              <a:rPr lang="en-US" altLang="ja-JP" sz="4000" dirty="0"/>
              <a:t>(1</a:t>
            </a:r>
            <a:r>
              <a:rPr lang="ja-JP" altLang="en-US" sz="4000"/>
              <a:t>と予測</a:t>
            </a:r>
            <a:r>
              <a:rPr lang="en-US" altLang="ja-JP" sz="4000" dirty="0"/>
              <a:t>)</a:t>
            </a:r>
            <a:r>
              <a:rPr lang="ja-JP" altLang="en-US" sz="4000"/>
              <a:t>したタンパク質構造を確認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A09DBC1-A221-494A-BE00-4129D0750E31}"/>
              </a:ext>
            </a:extLst>
          </p:cNvPr>
          <p:cNvSpPr txBox="1"/>
          <p:nvPr/>
        </p:nvSpPr>
        <p:spPr>
          <a:xfrm>
            <a:off x="1365812" y="2313487"/>
            <a:ext cx="814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APO</a:t>
            </a:r>
            <a:endParaRPr kumimoji="1" lang="ja-JP" altLang="en-US" sz="24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0C810FD-6C36-DE4F-AD82-00166BB70256}"/>
              </a:ext>
            </a:extLst>
          </p:cNvPr>
          <p:cNvSpPr txBox="1"/>
          <p:nvPr/>
        </p:nvSpPr>
        <p:spPr>
          <a:xfrm>
            <a:off x="6392679" y="231348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HOLO</a:t>
            </a:r>
            <a:endParaRPr kumimoji="1" lang="ja-JP" altLang="en-US" sz="240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575FDB7A-19D4-3047-A2AE-2C1A1957D79D}"/>
              </a:ext>
            </a:extLst>
          </p:cNvPr>
          <p:cNvSpPr txBox="1">
            <a:spLocks/>
          </p:cNvSpPr>
          <p:nvPr/>
        </p:nvSpPr>
        <p:spPr>
          <a:xfrm>
            <a:off x="1134879" y="12987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600" dirty="0"/>
              <a:t>Apo: 3FDLA, </a:t>
            </a:r>
            <a:r>
              <a:rPr lang="en-US" altLang="ja-JP" sz="3600" dirty="0" err="1"/>
              <a:t>Holo</a:t>
            </a:r>
            <a:r>
              <a:rPr lang="en-US" altLang="ja-JP" sz="3600" dirty="0"/>
              <a:t>:</a:t>
            </a:r>
            <a:r>
              <a:rPr lang="en" altLang="ja-JP" sz="3600" dirty="0"/>
              <a:t> 2YXJA</a:t>
            </a:r>
            <a:r>
              <a:rPr lang="en-US" altLang="ja-JP" sz="3600" dirty="0"/>
              <a:t>, Ligand: N3C</a:t>
            </a:r>
            <a:endParaRPr lang="ja-JP" altLang="en-US" sz="3600"/>
          </a:p>
        </p:txBody>
      </p:sp>
      <p:pic>
        <p:nvPicPr>
          <p:cNvPr id="5" name="図 4" descr="大きい, テーブル, コンピュータ, 束 が含まれている画像&#10;&#10;自動的に生成された説明">
            <a:extLst>
              <a:ext uri="{FF2B5EF4-FFF2-40B4-BE49-F238E27FC236}">
                <a16:creationId xmlns:a16="http://schemas.microsoft.com/office/drawing/2014/main" id="{A98EDDBC-9545-384F-9794-94F95BC6D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361" y="2979570"/>
            <a:ext cx="4637995" cy="3591368"/>
          </a:xfrm>
          <a:prstGeom prst="rect">
            <a:avLst/>
          </a:prstGeom>
        </p:spPr>
      </p:pic>
      <p:pic>
        <p:nvPicPr>
          <p:cNvPr id="7" name="図 6" descr="背景パターン&#10;&#10;自動的に生成された説明">
            <a:extLst>
              <a:ext uri="{FF2B5EF4-FFF2-40B4-BE49-F238E27FC236}">
                <a16:creationId xmlns:a16="http://schemas.microsoft.com/office/drawing/2014/main" id="{70F28DD2-BA0F-2D4F-A4D3-FC04875D4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589" y="2979570"/>
            <a:ext cx="4516616" cy="371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516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09765D-D973-D148-AB22-A7A5F2C07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Optuna</a:t>
            </a:r>
            <a:r>
              <a:rPr lang="ja-JP" altLang="en-US"/>
              <a:t>によるパラメータチューニング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1011442-9687-6C4E-B727-BC5E7A6A886F}"/>
              </a:ext>
            </a:extLst>
          </p:cNvPr>
          <p:cNvSpPr txBox="1"/>
          <p:nvPr/>
        </p:nvSpPr>
        <p:spPr>
          <a:xfrm>
            <a:off x="761963" y="1635598"/>
            <a:ext cx="2353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Random Forest</a:t>
            </a:r>
            <a:endParaRPr kumimoji="1" lang="ja-JP" altLang="en-US" sz="2400"/>
          </a:p>
        </p:txBody>
      </p:sp>
      <p:pic>
        <p:nvPicPr>
          <p:cNvPr id="5" name="図 4" descr="カレンダー が含まれている画像&#10;&#10;自動的に生成された説明">
            <a:extLst>
              <a:ext uri="{FF2B5EF4-FFF2-40B4-BE49-F238E27FC236}">
                <a16:creationId xmlns:a16="http://schemas.microsoft.com/office/drawing/2014/main" id="{5116C0FE-A0CA-0547-B8C2-03E490C56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955" y="2459306"/>
            <a:ext cx="5316583" cy="3797559"/>
          </a:xfrm>
          <a:prstGeom prst="rect">
            <a:avLst/>
          </a:prstGeom>
        </p:spPr>
      </p:pic>
      <p:pic>
        <p:nvPicPr>
          <p:cNvPr id="9" name="図 8" descr="グラフ, ダイアグラム&#10;&#10;自動的に生成された説明">
            <a:extLst>
              <a:ext uri="{FF2B5EF4-FFF2-40B4-BE49-F238E27FC236}">
                <a16:creationId xmlns:a16="http://schemas.microsoft.com/office/drawing/2014/main" id="{C1ADBC0B-2347-BB45-9E28-3D98914DD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41" y="2550251"/>
            <a:ext cx="5047988" cy="360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22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882587-37F1-774E-9D59-080B49D60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Optuna</a:t>
            </a:r>
            <a:r>
              <a:rPr kumimoji="1" lang="ja-JP" altLang="en-US"/>
              <a:t>によるパラメータチューニング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459B742-0AA7-5C4D-97A0-4042C9C852BD}"/>
              </a:ext>
            </a:extLst>
          </p:cNvPr>
          <p:cNvSpPr txBox="1"/>
          <p:nvPr/>
        </p:nvSpPr>
        <p:spPr>
          <a:xfrm>
            <a:off x="761963" y="1635598"/>
            <a:ext cx="1342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/>
              <a:t>Xgboost</a:t>
            </a:r>
            <a:endParaRPr kumimoji="1" lang="ja-JP" altLang="en-US" sz="2400"/>
          </a:p>
        </p:txBody>
      </p:sp>
      <p:pic>
        <p:nvPicPr>
          <p:cNvPr id="4" name="図 3" descr="グラフ, 散布図&#10;&#10;自動的に生成された説明">
            <a:extLst>
              <a:ext uri="{FF2B5EF4-FFF2-40B4-BE49-F238E27FC236}">
                <a16:creationId xmlns:a16="http://schemas.microsoft.com/office/drawing/2014/main" id="{D01B3F08-F0D0-2249-A6C3-C5EFAB403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40" y="2374385"/>
            <a:ext cx="5398481" cy="3856057"/>
          </a:xfrm>
          <a:prstGeom prst="rect">
            <a:avLst/>
          </a:prstGeom>
        </p:spPr>
      </p:pic>
      <p:pic>
        <p:nvPicPr>
          <p:cNvPr id="8" name="図 7" descr="グラフ, 棒グラフ&#10;&#10;自動的に生成された説明">
            <a:extLst>
              <a:ext uri="{FF2B5EF4-FFF2-40B4-BE49-F238E27FC236}">
                <a16:creationId xmlns:a16="http://schemas.microsoft.com/office/drawing/2014/main" id="{42816AAC-FD4B-7C47-A77D-899119E64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930" y="2490602"/>
            <a:ext cx="5166328" cy="369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16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09765D-D973-D148-AB22-A7A5F2C07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Optuna</a:t>
            </a:r>
            <a:r>
              <a:rPr lang="ja-JP" altLang="en-US"/>
              <a:t>によるパラメータチューニング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1011442-9687-6C4E-B727-BC5E7A6A886F}"/>
              </a:ext>
            </a:extLst>
          </p:cNvPr>
          <p:cNvSpPr txBox="1"/>
          <p:nvPr/>
        </p:nvSpPr>
        <p:spPr>
          <a:xfrm>
            <a:off x="761963" y="1635598"/>
            <a:ext cx="1342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/>
              <a:t>Xgboost</a:t>
            </a:r>
            <a:endParaRPr kumimoji="1" lang="ja-JP" altLang="en-US" sz="2400"/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9C507EB3-ADD1-0E47-B39C-3C4BF19D5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92" y="2346475"/>
            <a:ext cx="4849622" cy="3464016"/>
          </a:xfrm>
          <a:prstGeom prst="rect">
            <a:avLst/>
          </a:prstGeom>
        </p:spPr>
      </p:pic>
      <p:pic>
        <p:nvPicPr>
          <p:cNvPr id="8" name="図 7" descr="カレンダー&#10;&#10;自動的に生成された説明">
            <a:extLst>
              <a:ext uri="{FF2B5EF4-FFF2-40B4-BE49-F238E27FC236}">
                <a16:creationId xmlns:a16="http://schemas.microsoft.com/office/drawing/2014/main" id="{BE206D9E-F84B-3F45-B503-F2E2A3E66A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155"/>
          <a:stretch/>
        </p:blipFill>
        <p:spPr>
          <a:xfrm>
            <a:off x="5313639" y="1320651"/>
            <a:ext cx="5414541" cy="3175000"/>
          </a:xfrm>
          <a:prstGeom prst="rect">
            <a:avLst/>
          </a:prstGeom>
        </p:spPr>
      </p:pic>
      <p:pic>
        <p:nvPicPr>
          <p:cNvPr id="11" name="図 10" descr="カレンダー&#10;&#10;自動的に生成された説明">
            <a:extLst>
              <a:ext uri="{FF2B5EF4-FFF2-40B4-BE49-F238E27FC236}">
                <a16:creationId xmlns:a16="http://schemas.microsoft.com/office/drawing/2014/main" id="{168A9E0E-964A-124F-B8D4-69FE3E3983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60" t="17063" b="5285"/>
          <a:stretch/>
        </p:blipFill>
        <p:spPr>
          <a:xfrm>
            <a:off x="5556707" y="4304644"/>
            <a:ext cx="4128132" cy="246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640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882587-37F1-774E-9D59-080B49D60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Optuna</a:t>
            </a:r>
            <a:r>
              <a:rPr kumimoji="1" lang="ja-JP" altLang="en-US"/>
              <a:t>によるパラメータチューニング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459B742-0AA7-5C4D-97A0-4042C9C852BD}"/>
              </a:ext>
            </a:extLst>
          </p:cNvPr>
          <p:cNvSpPr txBox="1"/>
          <p:nvPr/>
        </p:nvSpPr>
        <p:spPr>
          <a:xfrm>
            <a:off x="761963" y="1635598"/>
            <a:ext cx="1617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err="1"/>
              <a:t>LightGBM</a:t>
            </a:r>
            <a:endParaRPr lang="ja-JP" altLang="en-US" sz="2400"/>
          </a:p>
        </p:txBody>
      </p:sp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33F432ED-A3E3-9F43-A795-A599CC9C7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47" y="2276362"/>
            <a:ext cx="5629316" cy="4020940"/>
          </a:xfrm>
          <a:prstGeom prst="rect">
            <a:avLst/>
          </a:prstGeom>
        </p:spPr>
      </p:pic>
      <p:pic>
        <p:nvPicPr>
          <p:cNvPr id="9" name="図 8" descr="グラフ, 棒グラフ&#10;&#10;自動的に生成された説明">
            <a:extLst>
              <a:ext uri="{FF2B5EF4-FFF2-40B4-BE49-F238E27FC236}">
                <a16:creationId xmlns:a16="http://schemas.microsoft.com/office/drawing/2014/main" id="{B46D5951-079A-1848-A312-4735689AA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02718"/>
            <a:ext cx="5386086" cy="384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8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09765D-D973-D148-AB22-A7A5F2C07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Optuna</a:t>
            </a:r>
            <a:r>
              <a:rPr lang="ja-JP" altLang="en-US"/>
              <a:t>によるパラメータチューニング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1011442-9687-6C4E-B727-BC5E7A6A886F}"/>
              </a:ext>
            </a:extLst>
          </p:cNvPr>
          <p:cNvSpPr txBox="1"/>
          <p:nvPr/>
        </p:nvSpPr>
        <p:spPr>
          <a:xfrm>
            <a:off x="761963" y="1635598"/>
            <a:ext cx="1617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/>
              <a:t>LightGBM</a:t>
            </a:r>
            <a:endParaRPr kumimoji="1" lang="ja-JP" altLang="en-US" sz="2400"/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818BACB4-4101-3148-BB4D-BDB1DD479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48" y="2238897"/>
            <a:ext cx="5455695" cy="3896925"/>
          </a:xfrm>
          <a:prstGeom prst="rect">
            <a:avLst/>
          </a:prstGeom>
        </p:spPr>
      </p:pic>
      <p:pic>
        <p:nvPicPr>
          <p:cNvPr id="10" name="図 9" descr="カレンダー&#10;&#10;自動的に生成された説明">
            <a:extLst>
              <a:ext uri="{FF2B5EF4-FFF2-40B4-BE49-F238E27FC236}">
                <a16:creationId xmlns:a16="http://schemas.microsoft.com/office/drawing/2014/main" id="{119FFFDF-0C01-A647-819D-DC2DA44BB2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21" r="43591" b="3645"/>
          <a:stretch/>
        </p:blipFill>
        <p:spPr>
          <a:xfrm>
            <a:off x="6057048" y="1510495"/>
            <a:ext cx="5372989" cy="2928395"/>
          </a:xfrm>
          <a:prstGeom prst="rect">
            <a:avLst/>
          </a:prstGeom>
        </p:spPr>
      </p:pic>
      <p:pic>
        <p:nvPicPr>
          <p:cNvPr id="11" name="図 10" descr="カレンダー&#10;&#10;自動的に生成された説明">
            <a:extLst>
              <a:ext uri="{FF2B5EF4-FFF2-40B4-BE49-F238E27FC236}">
                <a16:creationId xmlns:a16="http://schemas.microsoft.com/office/drawing/2014/main" id="{F3170C95-0A9A-FE4D-BCEE-3399EB1C4A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246" t="17660" r="1788" b="6147"/>
          <a:stretch/>
        </p:blipFill>
        <p:spPr>
          <a:xfrm>
            <a:off x="6242616" y="4438890"/>
            <a:ext cx="3902116" cy="241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17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882587-37F1-774E-9D59-080B49D60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Optuna</a:t>
            </a:r>
            <a:r>
              <a:rPr kumimoji="1" lang="ja-JP" altLang="en-US"/>
              <a:t>によるパラメータチューニング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459B742-0AA7-5C4D-97A0-4042C9C852BD}"/>
              </a:ext>
            </a:extLst>
          </p:cNvPr>
          <p:cNvSpPr txBox="1"/>
          <p:nvPr/>
        </p:nvSpPr>
        <p:spPr>
          <a:xfrm>
            <a:off x="761963" y="1635598"/>
            <a:ext cx="86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SVM</a:t>
            </a:r>
            <a:endParaRPr lang="ja-JP" altLang="en-US" sz="2400"/>
          </a:p>
        </p:txBody>
      </p:sp>
      <p:pic>
        <p:nvPicPr>
          <p:cNvPr id="11" name="図 10" descr="グラフ, 散布図&#10;&#10;自動的に生成された説明">
            <a:extLst>
              <a:ext uri="{FF2B5EF4-FFF2-40B4-BE49-F238E27FC236}">
                <a16:creationId xmlns:a16="http://schemas.microsoft.com/office/drawing/2014/main" id="{423D178B-1E6C-6F46-B49D-B635962F7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48" y="2256555"/>
            <a:ext cx="5049332" cy="3606666"/>
          </a:xfrm>
          <a:prstGeom prst="rect">
            <a:avLst/>
          </a:prstGeom>
        </p:spPr>
      </p:pic>
      <p:pic>
        <p:nvPicPr>
          <p:cNvPr id="13" name="図 12" descr="グラフ, 棒グラフ&#10;&#10;自動的に生成された説明">
            <a:extLst>
              <a:ext uri="{FF2B5EF4-FFF2-40B4-BE49-F238E27FC236}">
                <a16:creationId xmlns:a16="http://schemas.microsoft.com/office/drawing/2014/main" id="{1780DC37-7A9A-8046-AAA4-8D7149645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05257"/>
            <a:ext cx="4957823" cy="35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03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6972</TotalTime>
  <Words>992</Words>
  <Application>Microsoft Macintosh PowerPoint</Application>
  <PresentationFormat>ワイド画面</PresentationFormat>
  <Paragraphs>123</Paragraphs>
  <Slides>32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32</vt:i4>
      </vt:variant>
    </vt:vector>
  </HeadingPairs>
  <TitlesOfParts>
    <vt:vector size="36" baseType="lpstr">
      <vt:lpstr>游ゴシック</vt:lpstr>
      <vt:lpstr>游ゴシック Light</vt:lpstr>
      <vt:lpstr>Arial</vt:lpstr>
      <vt:lpstr>Office テーマ</vt:lpstr>
      <vt:lpstr>進捗</vt:lpstr>
      <vt:lpstr>データ差替えに伴う パラメータチューニング</vt:lpstr>
      <vt:lpstr>Optunaによるパラメータチューニング</vt:lpstr>
      <vt:lpstr>Optunaによるパラメータチューニング</vt:lpstr>
      <vt:lpstr>Optunaによるパラメータチューニング</vt:lpstr>
      <vt:lpstr>Optunaによるパラメータチューニング</vt:lpstr>
      <vt:lpstr>Optunaによるパラメータチューニング</vt:lpstr>
      <vt:lpstr>Optunaによるパラメータチューニング</vt:lpstr>
      <vt:lpstr>Optunaによるパラメータチューニング</vt:lpstr>
      <vt:lpstr>Optunaによるパラメータチューニング</vt:lpstr>
      <vt:lpstr>パラメータチューニング結果</vt:lpstr>
      <vt:lpstr>学習結果</vt:lpstr>
      <vt:lpstr>SVMの重要特徴量分析</vt:lpstr>
      <vt:lpstr>SVMが高確率で正答した タンパク質と各因子の影響度</vt:lpstr>
      <vt:lpstr>SVMが正答したタンパク質構造を確認</vt:lpstr>
      <vt:lpstr>SVMが正答したタンパク質構造を確認</vt:lpstr>
      <vt:lpstr>SVMが正答したタンパク質構造を確認</vt:lpstr>
      <vt:lpstr>SVMが正答したタンパク質構造を確認</vt:lpstr>
      <vt:lpstr>SVMが正答したタンパク質構造を確認</vt:lpstr>
      <vt:lpstr>SVMが正答したタンパク質構造を確認</vt:lpstr>
      <vt:lpstr>SVMが正答したタンパク質構造を確認</vt:lpstr>
      <vt:lpstr>SVMが正答したタンパク質構造を確認</vt:lpstr>
      <vt:lpstr>SVMが正答したタンパク質構造を確認</vt:lpstr>
      <vt:lpstr>SVMが誤答した タンパク質と各因子の影響度</vt:lpstr>
      <vt:lpstr>SVMが誤答(0と予測)したタンパク質構造を確認</vt:lpstr>
      <vt:lpstr>PowerPoint プレゼンテーション</vt:lpstr>
      <vt:lpstr>Apo: 1JWPA, Holo: 1PZOA, Ligand: CBT</vt:lpstr>
      <vt:lpstr>Apo: 1Z92A, Holo: 1PY2A, Ligand: FRH</vt:lpstr>
      <vt:lpstr>Apo: 3FDLA, Holo: 2YXJA, Ligand: N3C</vt:lpstr>
      <vt:lpstr>Apo: 4HB2C, Holo: 4HATC, Ligand: LMB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熊田　匡仁</dc:creator>
  <cp:lastModifiedBy>熊田　匡仁</cp:lastModifiedBy>
  <cp:revision>21</cp:revision>
  <dcterms:created xsi:type="dcterms:W3CDTF">2021-07-06T04:12:12Z</dcterms:created>
  <dcterms:modified xsi:type="dcterms:W3CDTF">2021-07-12T17:56:37Z</dcterms:modified>
</cp:coreProperties>
</file>